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81" r:id="rId22"/>
    <p:sldId id="282" r:id="rId23"/>
    <p:sldId id="283" r:id="rId24"/>
    <p:sldId id="354" r:id="rId25"/>
    <p:sldId id="284" r:id="rId26"/>
    <p:sldId id="355" r:id="rId27"/>
    <p:sldId id="285" r:id="rId28"/>
    <p:sldId id="356" r:id="rId29"/>
    <p:sldId id="286" r:id="rId30"/>
    <p:sldId id="357" r:id="rId31"/>
    <p:sldId id="289" r:id="rId32"/>
    <p:sldId id="290" r:id="rId33"/>
    <p:sldId id="358" r:id="rId34"/>
    <p:sldId id="287" r:id="rId35"/>
    <p:sldId id="353" r:id="rId36"/>
    <p:sldId id="359" r:id="rId37"/>
    <p:sldId id="291" r:id="rId38"/>
    <p:sldId id="288" r:id="rId39"/>
    <p:sldId id="292" r:id="rId40"/>
    <p:sldId id="360" r:id="rId41"/>
    <p:sldId id="293" r:id="rId42"/>
    <p:sldId id="361"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5BD9B0-7760-4DA0-89A8-045FEFCC419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171372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BD9B0-7760-4DA0-89A8-045FEFCC419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27603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BD9B0-7760-4DA0-89A8-045FEFCC419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3636187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BD9B0-7760-4DA0-89A8-045FEFCC419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170501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65BD9B0-7760-4DA0-89A8-045FEFCC419E}"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252999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5BD9B0-7760-4DA0-89A8-045FEFCC419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4197202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5BD9B0-7760-4DA0-89A8-045FEFCC419E}"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13451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5BD9B0-7760-4DA0-89A8-045FEFCC419E}"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181001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BD9B0-7760-4DA0-89A8-045FEFCC419E}"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145042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5BD9B0-7760-4DA0-89A8-045FEFCC419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3343790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5BD9B0-7760-4DA0-89A8-045FEFCC419E}"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C1686-F729-4818-9BBA-7C5CC5F6B240}" type="slidenum">
              <a:rPr lang="en-US" smtClean="0"/>
              <a:t>‹#›</a:t>
            </a:fld>
            <a:endParaRPr lang="en-US"/>
          </a:p>
        </p:txBody>
      </p:sp>
    </p:spTree>
    <p:extLst>
      <p:ext uri="{BB962C8B-B14F-4D97-AF65-F5344CB8AC3E}">
        <p14:creationId xmlns:p14="http://schemas.microsoft.com/office/powerpoint/2010/main" val="254684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BD9B0-7760-4DA0-89A8-045FEFCC419E}" type="datetimeFigureOut">
              <a:rPr lang="en-US" smtClean="0"/>
              <a:t>10/17/2024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C1686-F729-4818-9BBA-7C5CC5F6B240}" type="slidenum">
              <a:rPr lang="en-US" smtClean="0"/>
              <a:t>‹#›</a:t>
            </a:fld>
            <a:endParaRPr lang="en-US"/>
          </a:p>
        </p:txBody>
      </p:sp>
    </p:spTree>
    <p:extLst>
      <p:ext uri="{BB962C8B-B14F-4D97-AF65-F5344CB8AC3E}">
        <p14:creationId xmlns:p14="http://schemas.microsoft.com/office/powerpoint/2010/main" val="453429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overriding-in-java/" TargetMode="External"/><Relationship Id="rId2" Type="http://schemas.openxmlformats.org/officeDocument/2006/relationships/hyperlink" Target="https://www.geeksforgeeks.org/dynamic-method-dispatch-runtime-polymorphism-jav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C9B8D36A-A17B-4229-9AED-3DDB324633DC}"/>
              </a:ext>
            </a:extLst>
          </p:cNvPr>
          <p:cNvPicPr>
            <a:picLocks noChangeAspect="1"/>
          </p:cNvPicPr>
          <p:nvPr/>
        </p:nvPicPr>
        <p:blipFill rotWithShape="1">
          <a:blip r:embed="rId2">
            <a:extLst>
              <a:ext uri="{28A0092B-C50C-407E-A947-70E740481C1C}">
                <a14:useLocalDpi xmlns:a14="http://schemas.microsoft.com/office/drawing/2010/main" val="0"/>
              </a:ext>
            </a:extLst>
          </a:blip>
          <a:srcRect t="1944" b="23055"/>
          <a:stretch/>
        </p:blipFill>
        <p:spPr>
          <a:xfrm>
            <a:off x="0" y="0"/>
            <a:ext cx="12192000" cy="6858000"/>
          </a:xfrm>
          <a:prstGeom prst="rect">
            <a:avLst/>
          </a:prstGeom>
        </p:spPr>
      </p:pic>
      <p:sp>
        <p:nvSpPr>
          <p:cNvPr id="107" name="Rectangle 106">
            <a:extLst>
              <a:ext uri="{FF2B5EF4-FFF2-40B4-BE49-F238E27FC236}">
                <a16:creationId xmlns:a16="http://schemas.microsoft.com/office/drawing/2014/main" id="{F91000B5-A907-4A2E-97A1-0B580206DCC5}"/>
              </a:ext>
            </a:extLst>
          </p:cNvPr>
          <p:cNvSpPr/>
          <p:nvPr/>
        </p:nvSpPr>
        <p:spPr>
          <a:xfrm>
            <a:off x="1" y="1"/>
            <a:ext cx="12191999" cy="6857999"/>
          </a:xfrm>
          <a:prstGeom prst="rect">
            <a:avLst/>
          </a:prstGeom>
          <a:gradFill flip="none" rotWithShape="1">
            <a:gsLst>
              <a:gs pos="30000">
                <a:schemeClr val="bg1"/>
              </a:gs>
              <a:gs pos="79000">
                <a:schemeClr val="bg1">
                  <a:alpha val="8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8BEF0C-953A-4F76-8BCD-3DD3A5BDE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r="7571"/>
          <a:stretch/>
        </p:blipFill>
        <p:spPr>
          <a:xfrm>
            <a:off x="1" y="0"/>
            <a:ext cx="5541282" cy="6858000"/>
          </a:xfrm>
          <a:prstGeom prst="rect">
            <a:avLst/>
          </a:prstGeom>
        </p:spPr>
      </p:pic>
      <p:sp>
        <p:nvSpPr>
          <p:cNvPr id="61" name="Rectangle 60">
            <a:extLst>
              <a:ext uri="{FF2B5EF4-FFF2-40B4-BE49-F238E27FC236}">
                <a16:creationId xmlns:a16="http://schemas.microsoft.com/office/drawing/2014/main" id="{838B227F-3B2F-43F9-9B12-538377B0048B}"/>
              </a:ext>
            </a:extLst>
          </p:cNvPr>
          <p:cNvSpPr/>
          <p:nvPr/>
        </p:nvSpPr>
        <p:spPr>
          <a:xfrm>
            <a:off x="0" y="0"/>
            <a:ext cx="5519057" cy="6858000"/>
          </a:xfrm>
          <a:prstGeom prst="rect">
            <a:avLst/>
          </a:prstGeom>
          <a:gradFill flip="none" rotWithShape="1">
            <a:gsLst>
              <a:gs pos="0">
                <a:srgbClr val="1E1918">
                  <a:alpha val="50000"/>
                </a:srgbClr>
              </a:gs>
              <a:gs pos="100000">
                <a:srgbClr val="1E1918">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grpSp>
        <p:nvGrpSpPr>
          <p:cNvPr id="17" name="Group 16">
            <a:extLst>
              <a:ext uri="{FF2B5EF4-FFF2-40B4-BE49-F238E27FC236}">
                <a16:creationId xmlns:a16="http://schemas.microsoft.com/office/drawing/2014/main" id="{6566D2E7-234C-4E45-B872-160EDF756FCD}"/>
              </a:ext>
            </a:extLst>
          </p:cNvPr>
          <p:cNvGrpSpPr/>
          <p:nvPr/>
        </p:nvGrpSpPr>
        <p:grpSpPr>
          <a:xfrm>
            <a:off x="259089" y="158597"/>
            <a:ext cx="3037233" cy="6306458"/>
            <a:chOff x="2093835" y="275771"/>
            <a:chExt cx="3037233" cy="6306458"/>
          </a:xfrm>
        </p:grpSpPr>
        <p:pic>
          <p:nvPicPr>
            <p:cNvPr id="9" name="Picture 8">
              <a:extLst>
                <a:ext uri="{FF2B5EF4-FFF2-40B4-BE49-F238E27FC236}">
                  <a16:creationId xmlns:a16="http://schemas.microsoft.com/office/drawing/2014/main" id="{9BAD396D-A8F8-4D2E-82E2-841B2EC1D31E}"/>
                </a:ext>
              </a:extLst>
            </p:cNvPr>
            <p:cNvPicPr>
              <a:picLocks noChangeAspect="1"/>
            </p:cNvPicPr>
            <p:nvPr/>
          </p:nvPicPr>
          <p:blipFill rotWithShape="1">
            <a:blip r:embed="rId5">
              <a:extLst>
                <a:ext uri="{28A0092B-C50C-407E-A947-70E740481C1C}">
                  <a14:useLocalDpi xmlns:a14="http://schemas.microsoft.com/office/drawing/2010/main" val="0"/>
                </a:ext>
              </a:extLst>
            </a:blip>
            <a:srcRect l="46495" t="30422" r="32457" b="29990"/>
            <a:stretch/>
          </p:blipFill>
          <p:spPr>
            <a:xfrm>
              <a:off x="2337070" y="1130300"/>
              <a:ext cx="2603500" cy="4648200"/>
            </a:xfrm>
            <a:custGeom>
              <a:avLst/>
              <a:gdLst>
                <a:gd name="connsiteX0" fmla="*/ 0 w 2603500"/>
                <a:gd name="connsiteY0" fmla="*/ 0 h 4648200"/>
                <a:gd name="connsiteX1" fmla="*/ 2603500 w 2603500"/>
                <a:gd name="connsiteY1" fmla="*/ 0 h 4648200"/>
                <a:gd name="connsiteX2" fmla="*/ 2603500 w 2603500"/>
                <a:gd name="connsiteY2" fmla="*/ 4648200 h 4648200"/>
                <a:gd name="connsiteX3" fmla="*/ 0 w 2603500"/>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2603500" h="4648200">
                  <a:moveTo>
                    <a:pt x="0" y="0"/>
                  </a:moveTo>
                  <a:lnTo>
                    <a:pt x="2603500" y="0"/>
                  </a:lnTo>
                  <a:lnTo>
                    <a:pt x="2603500" y="4648200"/>
                  </a:lnTo>
                  <a:lnTo>
                    <a:pt x="0" y="4648200"/>
                  </a:lnTo>
                  <a:close/>
                </a:path>
              </a:pathLst>
            </a:custGeom>
          </p:spPr>
        </p:pic>
        <p:grpSp>
          <p:nvGrpSpPr>
            <p:cNvPr id="16" name="Group 15">
              <a:extLst>
                <a:ext uri="{FF2B5EF4-FFF2-40B4-BE49-F238E27FC236}">
                  <a16:creationId xmlns:a16="http://schemas.microsoft.com/office/drawing/2014/main" id="{ECE89246-40B9-444F-8D03-63206BD68279}"/>
                </a:ext>
              </a:extLst>
            </p:cNvPr>
            <p:cNvGrpSpPr/>
            <p:nvPr/>
          </p:nvGrpSpPr>
          <p:grpSpPr>
            <a:xfrm>
              <a:off x="2093835" y="275771"/>
              <a:ext cx="3037233" cy="6306458"/>
              <a:chOff x="2093835" y="275771"/>
              <a:chExt cx="3037233" cy="6306458"/>
            </a:xfrm>
          </p:grpSpPr>
          <p:pic>
            <p:nvPicPr>
              <p:cNvPr id="4" name="Picture 3">
                <a:extLst>
                  <a:ext uri="{FF2B5EF4-FFF2-40B4-BE49-F238E27FC236}">
                    <a16:creationId xmlns:a16="http://schemas.microsoft.com/office/drawing/2014/main" id="{89417D26-55FE-4B1B-B9D7-6BABBA0272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569" t="4021" r="20799" b="4021"/>
              <a:stretch/>
            </p:blipFill>
            <p:spPr>
              <a:xfrm>
                <a:off x="2093835" y="275771"/>
                <a:ext cx="3037233" cy="6306458"/>
              </a:xfrm>
              <a:prstGeom prst="rect">
                <a:avLst/>
              </a:prstGeom>
            </p:spPr>
          </p:pic>
          <p:sp>
            <p:nvSpPr>
              <p:cNvPr id="10" name="Freeform 5">
                <a:extLst>
                  <a:ext uri="{FF2B5EF4-FFF2-40B4-BE49-F238E27FC236}">
                    <a16:creationId xmlns:a16="http://schemas.microsoft.com/office/drawing/2014/main" id="{40F7E73B-EDF8-434B-9AE4-82DB7152D4B8}"/>
                  </a:ext>
                </a:extLst>
              </p:cNvPr>
              <p:cNvSpPr>
                <a:spLocks/>
              </p:cNvSpPr>
              <p:nvPr/>
            </p:nvSpPr>
            <p:spPr bwMode="auto">
              <a:xfrm>
                <a:off x="2337070" y="1130300"/>
                <a:ext cx="1959159" cy="3387264"/>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81D0F128-D8C9-473F-82AF-0217CEEF3CC3}"/>
              </a:ext>
            </a:extLst>
          </p:cNvPr>
          <p:cNvSpPr txBox="1"/>
          <p:nvPr/>
        </p:nvSpPr>
        <p:spPr>
          <a:xfrm>
            <a:off x="5551498" y="123076"/>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Mobile Application Development</a:t>
            </a:r>
            <a:endParaRPr lang="en-US" sz="3600" b="1" dirty="0">
              <a:solidFill>
                <a:srgbClr val="32425C"/>
              </a:solidFill>
              <a:latin typeface="+mj-lt"/>
            </a:endParaRPr>
          </a:p>
        </p:txBody>
      </p:sp>
      <p:sp>
        <p:nvSpPr>
          <p:cNvPr id="13" name="TextBox 12">
            <a:extLst>
              <a:ext uri="{FF2B5EF4-FFF2-40B4-BE49-F238E27FC236}">
                <a16:creationId xmlns:a16="http://schemas.microsoft.com/office/drawing/2014/main" id="{A9AD557F-4C13-4247-A2C4-6DE5D3C64DED}"/>
              </a:ext>
            </a:extLst>
          </p:cNvPr>
          <p:cNvSpPr txBox="1"/>
          <p:nvPr/>
        </p:nvSpPr>
        <p:spPr>
          <a:xfrm>
            <a:off x="5556766" y="764811"/>
            <a:ext cx="2253566" cy="246221"/>
          </a:xfrm>
          <a:prstGeom prst="rect">
            <a:avLst/>
          </a:prstGeom>
          <a:noFill/>
        </p:spPr>
        <p:txBody>
          <a:bodyPr wrap="none" lIns="0" tIns="0" rIns="0" bIns="0" rtlCol="0">
            <a:spAutoFit/>
          </a:bodyPr>
          <a:lstStyle/>
          <a:p>
            <a:r>
              <a:rPr lang="en-US" sz="1600" dirty="0" smtClean="0">
                <a:solidFill>
                  <a:srgbClr val="32425C"/>
                </a:solidFill>
                <a:latin typeface="+mj-lt"/>
              </a:rPr>
              <a:t>Muhammad Ashraf Baloch</a:t>
            </a:r>
            <a:endParaRPr lang="en-US" sz="1600" dirty="0">
              <a:solidFill>
                <a:srgbClr val="32425C"/>
              </a:solidFill>
              <a:latin typeface="+mj-lt"/>
            </a:endParaRPr>
          </a:p>
        </p:txBody>
      </p:sp>
      <p:cxnSp>
        <p:nvCxnSpPr>
          <p:cNvPr id="15" name="Straight Connector 14">
            <a:extLst>
              <a:ext uri="{FF2B5EF4-FFF2-40B4-BE49-F238E27FC236}">
                <a16:creationId xmlns:a16="http://schemas.microsoft.com/office/drawing/2014/main" id="{4CBBC676-3AA4-458A-9BF4-43A931512C32}"/>
              </a:ext>
            </a:extLst>
          </p:cNvPr>
          <p:cNvCxnSpPr>
            <a:cxnSpLocks/>
          </p:cNvCxnSpPr>
          <p:nvPr/>
        </p:nvCxnSpPr>
        <p:spPr>
          <a:xfrm flipV="1">
            <a:off x="5551497" y="66717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04C0CA1E-882A-48FA-B437-442DB846047E}"/>
              </a:ext>
            </a:extLst>
          </p:cNvPr>
          <p:cNvGrpSpPr/>
          <p:nvPr/>
        </p:nvGrpSpPr>
        <p:grpSpPr>
          <a:xfrm>
            <a:off x="7531771" y="3500556"/>
            <a:ext cx="258763" cy="249237"/>
            <a:chOff x="6928904" y="3462337"/>
            <a:chExt cx="258763" cy="249237"/>
          </a:xfrm>
        </p:grpSpPr>
        <p:sp>
          <p:nvSpPr>
            <p:cNvPr id="67" name="Freeform 22">
              <a:extLst>
                <a:ext uri="{FF2B5EF4-FFF2-40B4-BE49-F238E27FC236}">
                  <a16:creationId xmlns:a16="http://schemas.microsoft.com/office/drawing/2014/main" id="{3AE63F2E-2F9B-4E2F-A2FA-BFF02E9A4D95}"/>
                </a:ext>
              </a:extLst>
            </p:cNvPr>
            <p:cNvSpPr>
              <a:spLocks/>
            </p:cNvSpPr>
            <p:nvPr/>
          </p:nvSpPr>
          <p:spPr bwMode="auto">
            <a:xfrm>
              <a:off x="6928904" y="3462337"/>
              <a:ext cx="258763" cy="147637"/>
            </a:xfrm>
            <a:custGeom>
              <a:avLst/>
              <a:gdLst>
                <a:gd name="T0" fmla="*/ 43 w 92"/>
                <a:gd name="T1" fmla="*/ 52 h 52"/>
                <a:gd name="T2" fmla="*/ 0 w 92"/>
                <a:gd name="T3" fmla="*/ 26 h 52"/>
                <a:gd name="T4" fmla="*/ 46 w 92"/>
                <a:gd name="T5" fmla="*/ 0 h 52"/>
                <a:gd name="T6" fmla="*/ 92 w 92"/>
                <a:gd name="T7" fmla="*/ 26 h 52"/>
                <a:gd name="T8" fmla="*/ 77 w 92"/>
                <a:gd name="T9" fmla="*/ 40 h 52"/>
              </a:gdLst>
              <a:ahLst/>
              <a:cxnLst>
                <a:cxn ang="0">
                  <a:pos x="T0" y="T1"/>
                </a:cxn>
                <a:cxn ang="0">
                  <a:pos x="T2" y="T3"/>
                </a:cxn>
                <a:cxn ang="0">
                  <a:pos x="T4" y="T5"/>
                </a:cxn>
                <a:cxn ang="0">
                  <a:pos x="T6" y="T7"/>
                </a:cxn>
                <a:cxn ang="0">
                  <a:pos x="T8" y="T9"/>
                </a:cxn>
              </a:cxnLst>
              <a:rect l="0" t="0" r="r" b="b"/>
              <a:pathLst>
                <a:path w="92" h="52">
                  <a:moveTo>
                    <a:pt x="43" y="52"/>
                  </a:moveTo>
                  <a:cubicBezTo>
                    <a:pt x="19" y="50"/>
                    <a:pt x="0" y="26"/>
                    <a:pt x="0" y="26"/>
                  </a:cubicBezTo>
                  <a:cubicBezTo>
                    <a:pt x="0" y="26"/>
                    <a:pt x="21" y="0"/>
                    <a:pt x="46" y="0"/>
                  </a:cubicBezTo>
                  <a:cubicBezTo>
                    <a:pt x="71" y="0"/>
                    <a:pt x="92" y="26"/>
                    <a:pt x="92" y="26"/>
                  </a:cubicBezTo>
                  <a:cubicBezTo>
                    <a:pt x="92" y="26"/>
                    <a:pt x="86" y="33"/>
                    <a:pt x="77" y="40"/>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Oval 23">
              <a:extLst>
                <a:ext uri="{FF2B5EF4-FFF2-40B4-BE49-F238E27FC236}">
                  <a16:creationId xmlns:a16="http://schemas.microsoft.com/office/drawing/2014/main" id="{7DD92DE7-0973-4465-B1DE-CA2449A98CE8}"/>
                </a:ext>
              </a:extLst>
            </p:cNvPr>
            <p:cNvSpPr>
              <a:spLocks noChangeArrowheads="1"/>
            </p:cNvSpPr>
            <p:nvPr/>
          </p:nvSpPr>
          <p:spPr bwMode="auto">
            <a:xfrm>
              <a:off x="7013042" y="3490912"/>
              <a:ext cx="88900" cy="90487"/>
            </a:xfrm>
            <a:prstGeom prst="ellipse">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24">
              <a:extLst>
                <a:ext uri="{FF2B5EF4-FFF2-40B4-BE49-F238E27FC236}">
                  <a16:creationId xmlns:a16="http://schemas.microsoft.com/office/drawing/2014/main" id="{36D71EEE-3981-46D0-A9A7-9C9F718919CA}"/>
                </a:ext>
              </a:extLst>
            </p:cNvPr>
            <p:cNvSpPr>
              <a:spLocks/>
            </p:cNvSpPr>
            <p:nvPr/>
          </p:nvSpPr>
          <p:spPr bwMode="auto">
            <a:xfrm>
              <a:off x="7035267" y="3513137"/>
              <a:ext cx="44450" cy="46037"/>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Oval 25">
              <a:extLst>
                <a:ext uri="{FF2B5EF4-FFF2-40B4-BE49-F238E27FC236}">
                  <a16:creationId xmlns:a16="http://schemas.microsoft.com/office/drawing/2014/main" id="{AEC78F69-76A8-45AE-9E9A-91B0F5E7A5A7}"/>
                </a:ext>
              </a:extLst>
            </p:cNvPr>
            <p:cNvSpPr>
              <a:spLocks noChangeArrowheads="1"/>
            </p:cNvSpPr>
            <p:nvPr/>
          </p:nvSpPr>
          <p:spPr bwMode="auto">
            <a:xfrm>
              <a:off x="7074954" y="3598862"/>
              <a:ext cx="112713" cy="112712"/>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26">
              <a:extLst>
                <a:ext uri="{FF2B5EF4-FFF2-40B4-BE49-F238E27FC236}">
                  <a16:creationId xmlns:a16="http://schemas.microsoft.com/office/drawing/2014/main" id="{2B63A169-9FA1-44F9-B422-0465E47398B8}"/>
                </a:ext>
              </a:extLst>
            </p:cNvPr>
            <p:cNvSpPr>
              <a:spLocks noChangeShapeType="1"/>
            </p:cNvSpPr>
            <p:nvPr/>
          </p:nvSpPr>
          <p:spPr bwMode="auto">
            <a:xfrm>
              <a:off x="7130517" y="3625850"/>
              <a:ext cx="0" cy="5715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27">
              <a:extLst>
                <a:ext uri="{FF2B5EF4-FFF2-40B4-BE49-F238E27FC236}">
                  <a16:creationId xmlns:a16="http://schemas.microsoft.com/office/drawing/2014/main" id="{FCA024E4-3F4C-4146-88CB-9726DABD2E06}"/>
                </a:ext>
              </a:extLst>
            </p:cNvPr>
            <p:cNvSpPr>
              <a:spLocks noChangeShapeType="1"/>
            </p:cNvSpPr>
            <p:nvPr/>
          </p:nvSpPr>
          <p:spPr bwMode="auto">
            <a:xfrm flipH="1">
              <a:off x="7101942" y="3654425"/>
              <a:ext cx="57150"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a:extLst>
              <a:ext uri="{FF2B5EF4-FFF2-40B4-BE49-F238E27FC236}">
                <a16:creationId xmlns:a16="http://schemas.microsoft.com/office/drawing/2014/main" id="{AD92B2B8-46C1-423E-94E5-703683034406}"/>
              </a:ext>
            </a:extLst>
          </p:cNvPr>
          <p:cNvGrpSpPr/>
          <p:nvPr/>
        </p:nvGrpSpPr>
        <p:grpSpPr>
          <a:xfrm>
            <a:off x="7550321" y="4453641"/>
            <a:ext cx="257175" cy="258763"/>
            <a:chOff x="7096125" y="4297363"/>
            <a:chExt cx="257175" cy="258763"/>
          </a:xfrm>
        </p:grpSpPr>
        <p:sp>
          <p:nvSpPr>
            <p:cNvPr id="78" name="Line 31">
              <a:extLst>
                <a:ext uri="{FF2B5EF4-FFF2-40B4-BE49-F238E27FC236}">
                  <a16:creationId xmlns:a16="http://schemas.microsoft.com/office/drawing/2014/main" id="{DD0223BF-A23E-401C-B17D-FCC24D282CBA}"/>
                </a:ext>
              </a:extLst>
            </p:cNvPr>
            <p:cNvSpPr>
              <a:spLocks noChangeShapeType="1"/>
            </p:cNvSpPr>
            <p:nvPr/>
          </p:nvSpPr>
          <p:spPr bwMode="auto">
            <a:xfrm>
              <a:off x="7162800"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32">
              <a:extLst>
                <a:ext uri="{FF2B5EF4-FFF2-40B4-BE49-F238E27FC236}">
                  <a16:creationId xmlns:a16="http://schemas.microsoft.com/office/drawing/2014/main" id="{503EB856-5CA1-4B55-964D-5C741ED23613}"/>
                </a:ext>
              </a:extLst>
            </p:cNvPr>
            <p:cNvSpPr>
              <a:spLocks noChangeShapeType="1"/>
            </p:cNvSpPr>
            <p:nvPr/>
          </p:nvSpPr>
          <p:spPr bwMode="auto">
            <a:xfrm>
              <a:off x="7218363"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33">
              <a:extLst>
                <a:ext uri="{FF2B5EF4-FFF2-40B4-BE49-F238E27FC236}">
                  <a16:creationId xmlns:a16="http://schemas.microsoft.com/office/drawing/2014/main" id="{AB5E5B6F-16BD-4740-AAA4-8EED96984672}"/>
                </a:ext>
              </a:extLst>
            </p:cNvPr>
            <p:cNvSpPr>
              <a:spLocks noChangeShapeType="1"/>
            </p:cNvSpPr>
            <p:nvPr/>
          </p:nvSpPr>
          <p:spPr bwMode="auto">
            <a:xfrm>
              <a:off x="7273925"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Line 34">
              <a:extLst>
                <a:ext uri="{FF2B5EF4-FFF2-40B4-BE49-F238E27FC236}">
                  <a16:creationId xmlns:a16="http://schemas.microsoft.com/office/drawing/2014/main" id="{EBAB5A59-70B1-4365-A577-22D9A3ED0B2F}"/>
                </a:ext>
              </a:extLst>
            </p:cNvPr>
            <p:cNvSpPr>
              <a:spLocks noChangeShapeType="1"/>
            </p:cNvSpPr>
            <p:nvPr/>
          </p:nvSpPr>
          <p:spPr bwMode="auto">
            <a:xfrm flipH="1">
              <a:off x="7096125" y="436403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Line 35">
              <a:extLst>
                <a:ext uri="{FF2B5EF4-FFF2-40B4-BE49-F238E27FC236}">
                  <a16:creationId xmlns:a16="http://schemas.microsoft.com/office/drawing/2014/main" id="{14C73698-4B7F-4CC9-B86A-2512E724789C}"/>
                </a:ext>
              </a:extLst>
            </p:cNvPr>
            <p:cNvSpPr>
              <a:spLocks noChangeShapeType="1"/>
            </p:cNvSpPr>
            <p:nvPr/>
          </p:nvSpPr>
          <p:spPr bwMode="auto">
            <a:xfrm flipH="1">
              <a:off x="7096125" y="442118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36">
              <a:extLst>
                <a:ext uri="{FF2B5EF4-FFF2-40B4-BE49-F238E27FC236}">
                  <a16:creationId xmlns:a16="http://schemas.microsoft.com/office/drawing/2014/main" id="{778BECC5-9E15-4375-A369-FC4F7474468F}"/>
                </a:ext>
              </a:extLst>
            </p:cNvPr>
            <p:cNvSpPr>
              <a:spLocks noChangeShapeType="1"/>
            </p:cNvSpPr>
            <p:nvPr/>
          </p:nvSpPr>
          <p:spPr bwMode="auto">
            <a:xfrm flipH="1">
              <a:off x="7096125" y="4476751"/>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97" name="Group 96">
            <a:extLst>
              <a:ext uri="{FF2B5EF4-FFF2-40B4-BE49-F238E27FC236}">
                <a16:creationId xmlns:a16="http://schemas.microsoft.com/office/drawing/2014/main" id="{643BD2F1-3712-4D3C-AF4F-89FB55E15E58}"/>
              </a:ext>
            </a:extLst>
          </p:cNvPr>
          <p:cNvGrpSpPr/>
          <p:nvPr/>
        </p:nvGrpSpPr>
        <p:grpSpPr>
          <a:xfrm>
            <a:off x="7551738" y="5411488"/>
            <a:ext cx="258763" cy="258763"/>
            <a:chOff x="7029450" y="4297363"/>
            <a:chExt cx="258763" cy="258763"/>
          </a:xfrm>
        </p:grpSpPr>
        <p:sp>
          <p:nvSpPr>
            <p:cNvPr id="88" name="Line 40">
              <a:extLst>
                <a:ext uri="{FF2B5EF4-FFF2-40B4-BE49-F238E27FC236}">
                  <a16:creationId xmlns:a16="http://schemas.microsoft.com/office/drawing/2014/main" id="{E8EA9C71-91F7-4B4E-928E-4F221D000A33}"/>
                </a:ext>
              </a:extLst>
            </p:cNvPr>
            <p:cNvSpPr>
              <a:spLocks noChangeShapeType="1"/>
            </p:cNvSpPr>
            <p:nvPr/>
          </p:nvSpPr>
          <p:spPr bwMode="auto">
            <a:xfrm>
              <a:off x="708501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41">
              <a:extLst>
                <a:ext uri="{FF2B5EF4-FFF2-40B4-BE49-F238E27FC236}">
                  <a16:creationId xmlns:a16="http://schemas.microsoft.com/office/drawing/2014/main" id="{1FAC468F-C14A-4E44-8249-7E4AA466F6E8}"/>
                </a:ext>
              </a:extLst>
            </p:cNvPr>
            <p:cNvSpPr>
              <a:spLocks noChangeShapeType="1"/>
            </p:cNvSpPr>
            <p:nvPr/>
          </p:nvSpPr>
          <p:spPr bwMode="auto">
            <a:xfrm flipH="1">
              <a:off x="7029450" y="435292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42">
              <a:extLst>
                <a:ext uri="{FF2B5EF4-FFF2-40B4-BE49-F238E27FC236}">
                  <a16:creationId xmlns:a16="http://schemas.microsoft.com/office/drawing/2014/main" id="{EAB9C723-AC49-4BD1-8275-7CBBED4A0962}"/>
                </a:ext>
              </a:extLst>
            </p:cNvPr>
            <p:cNvSpPr>
              <a:spLocks noChangeShapeType="1"/>
            </p:cNvSpPr>
            <p:nvPr/>
          </p:nvSpPr>
          <p:spPr bwMode="auto">
            <a:xfrm flipH="1">
              <a:off x="7029450" y="449897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Line 43">
              <a:extLst>
                <a:ext uri="{FF2B5EF4-FFF2-40B4-BE49-F238E27FC236}">
                  <a16:creationId xmlns:a16="http://schemas.microsoft.com/office/drawing/2014/main" id="{351BCE64-92D0-4885-8401-B9F94C84BF8B}"/>
                </a:ext>
              </a:extLst>
            </p:cNvPr>
            <p:cNvSpPr>
              <a:spLocks noChangeShapeType="1"/>
            </p:cNvSpPr>
            <p:nvPr/>
          </p:nvSpPr>
          <p:spPr bwMode="auto">
            <a:xfrm>
              <a:off x="723106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Line 44">
              <a:extLst>
                <a:ext uri="{FF2B5EF4-FFF2-40B4-BE49-F238E27FC236}">
                  <a16:creationId xmlns:a16="http://schemas.microsoft.com/office/drawing/2014/main" id="{1BE16DF1-0DD7-446F-B248-DD3063DA5FBB}"/>
                </a:ext>
              </a:extLst>
            </p:cNvPr>
            <p:cNvSpPr>
              <a:spLocks noChangeShapeType="1"/>
            </p:cNvSpPr>
            <p:nvPr/>
          </p:nvSpPr>
          <p:spPr bwMode="auto">
            <a:xfrm>
              <a:off x="708501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Line 45">
              <a:extLst>
                <a:ext uri="{FF2B5EF4-FFF2-40B4-BE49-F238E27FC236}">
                  <a16:creationId xmlns:a16="http://schemas.microsoft.com/office/drawing/2014/main" id="{D3812B08-A9AF-44F1-97C7-9FF4303BC955}"/>
                </a:ext>
              </a:extLst>
            </p:cNvPr>
            <p:cNvSpPr>
              <a:spLocks noChangeShapeType="1"/>
            </p:cNvSpPr>
            <p:nvPr/>
          </p:nvSpPr>
          <p:spPr bwMode="auto">
            <a:xfrm>
              <a:off x="723106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Line 46">
              <a:extLst>
                <a:ext uri="{FF2B5EF4-FFF2-40B4-BE49-F238E27FC236}">
                  <a16:creationId xmlns:a16="http://schemas.microsoft.com/office/drawing/2014/main" id="{DD7958F9-7D0E-4A4A-8D65-8736DE09DD39}"/>
                </a:ext>
              </a:extLst>
            </p:cNvPr>
            <p:cNvSpPr>
              <a:spLocks noChangeShapeType="1"/>
            </p:cNvSpPr>
            <p:nvPr/>
          </p:nvSpPr>
          <p:spPr bwMode="auto">
            <a:xfrm flipH="1">
              <a:off x="7253288" y="435292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Line 47">
              <a:extLst>
                <a:ext uri="{FF2B5EF4-FFF2-40B4-BE49-F238E27FC236}">
                  <a16:creationId xmlns:a16="http://schemas.microsoft.com/office/drawing/2014/main" id="{7D89A26B-4521-45DF-84A9-FE760C3F631E}"/>
                </a:ext>
              </a:extLst>
            </p:cNvPr>
            <p:cNvSpPr>
              <a:spLocks noChangeShapeType="1"/>
            </p:cNvSpPr>
            <p:nvPr/>
          </p:nvSpPr>
          <p:spPr bwMode="auto">
            <a:xfrm flipH="1">
              <a:off x="7253288" y="449897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Rectangle 48">
              <a:extLst>
                <a:ext uri="{FF2B5EF4-FFF2-40B4-BE49-F238E27FC236}">
                  <a16:creationId xmlns:a16="http://schemas.microsoft.com/office/drawing/2014/main" id="{7B82BA8F-75AD-4F5E-AD29-DEE343B0C84C}"/>
                </a:ext>
              </a:extLst>
            </p:cNvPr>
            <p:cNvSpPr>
              <a:spLocks noChangeArrowheads="1"/>
            </p:cNvSpPr>
            <p:nvPr/>
          </p:nvSpPr>
          <p:spPr bwMode="auto">
            <a:xfrm>
              <a:off x="7085013" y="4352926"/>
              <a:ext cx="146050" cy="146050"/>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9465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2171" y="449852"/>
            <a:ext cx="3878172" cy="5505450"/>
          </a:xfrm>
          <a:prstGeom prst="rect">
            <a:avLst/>
          </a:prstGeom>
        </p:spPr>
      </p:pic>
    </p:spTree>
    <p:extLst>
      <p:ext uri="{BB962C8B-B14F-4D97-AF65-F5344CB8AC3E}">
        <p14:creationId xmlns:p14="http://schemas.microsoft.com/office/powerpoint/2010/main" val="27085170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9336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0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023" y="730840"/>
            <a:ext cx="7644221" cy="5069069"/>
          </a:xfrm>
          <a:prstGeom prst="rect">
            <a:avLst/>
          </a:prstGeom>
        </p:spPr>
      </p:pic>
    </p:spTree>
    <p:extLst>
      <p:ext uri="{BB962C8B-B14F-4D97-AF65-F5344CB8AC3E}">
        <p14:creationId xmlns:p14="http://schemas.microsoft.com/office/powerpoint/2010/main" val="425622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6355" y="632052"/>
            <a:ext cx="11058525" cy="4810125"/>
          </a:xfrm>
          <a:prstGeom prst="rect">
            <a:avLst/>
          </a:prstGeom>
        </p:spPr>
      </p:pic>
    </p:spTree>
    <p:extLst>
      <p:ext uri="{BB962C8B-B14F-4D97-AF65-F5344CB8AC3E}">
        <p14:creationId xmlns:p14="http://schemas.microsoft.com/office/powerpoint/2010/main" val="221931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2912" y="704850"/>
            <a:ext cx="11306175" cy="5448300"/>
            <a:chOff x="442912" y="704850"/>
            <a:chExt cx="11306175" cy="5448300"/>
          </a:xfrm>
        </p:grpSpPr>
        <p:pic>
          <p:nvPicPr>
            <p:cNvPr id="2" name="Picture 1"/>
            <p:cNvPicPr>
              <a:picLocks noChangeAspect="1"/>
            </p:cNvPicPr>
            <p:nvPr/>
          </p:nvPicPr>
          <p:blipFill>
            <a:blip r:embed="rId2"/>
            <a:stretch>
              <a:fillRect/>
            </a:stretch>
          </p:blipFill>
          <p:spPr>
            <a:xfrm>
              <a:off x="442912" y="704850"/>
              <a:ext cx="11306175" cy="5448300"/>
            </a:xfrm>
            <a:prstGeom prst="rect">
              <a:avLst/>
            </a:prstGeom>
          </p:spPr>
        </p:pic>
        <p:sp>
          <p:nvSpPr>
            <p:cNvPr id="3" name="TextBox 2"/>
            <p:cNvSpPr txBox="1"/>
            <p:nvPr/>
          </p:nvSpPr>
          <p:spPr>
            <a:xfrm>
              <a:off x="8874033" y="4929052"/>
              <a:ext cx="2090057" cy="646331"/>
            </a:xfrm>
            <a:prstGeom prst="rect">
              <a:avLst/>
            </a:prstGeom>
            <a:noFill/>
          </p:spPr>
          <p:txBody>
            <a:bodyPr wrap="square" rtlCol="0">
              <a:spAutoFit/>
            </a:bodyPr>
            <a:lstStyle/>
            <a:p>
              <a:r>
                <a:rPr lang="en-US" sz="3600" b="1" dirty="0" smtClean="0"/>
                <a:t>Interfaces</a:t>
              </a:r>
              <a:endParaRPr lang="en-US" sz="3600" b="1" dirty="0"/>
            </a:p>
          </p:txBody>
        </p:sp>
      </p:grpSp>
    </p:spTree>
    <p:extLst>
      <p:ext uri="{BB962C8B-B14F-4D97-AF65-F5344CB8AC3E}">
        <p14:creationId xmlns:p14="http://schemas.microsoft.com/office/powerpoint/2010/main" val="130733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251" y="351608"/>
            <a:ext cx="10753725" cy="4343400"/>
          </a:xfrm>
          <a:prstGeom prst="rect">
            <a:avLst/>
          </a:prstGeom>
        </p:spPr>
      </p:pic>
    </p:spTree>
    <p:extLst>
      <p:ext uri="{BB962C8B-B14F-4D97-AF65-F5344CB8AC3E}">
        <p14:creationId xmlns:p14="http://schemas.microsoft.com/office/powerpoint/2010/main" val="311953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782" y="351608"/>
            <a:ext cx="9229725" cy="5562600"/>
          </a:xfrm>
          <a:prstGeom prst="rect">
            <a:avLst/>
          </a:prstGeom>
        </p:spPr>
      </p:pic>
    </p:spTree>
    <p:extLst>
      <p:ext uri="{BB962C8B-B14F-4D97-AF65-F5344CB8AC3E}">
        <p14:creationId xmlns:p14="http://schemas.microsoft.com/office/powerpoint/2010/main" val="171914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9587" y="166687"/>
            <a:ext cx="11172825" cy="6524625"/>
            <a:chOff x="509587" y="166687"/>
            <a:chExt cx="11172825" cy="6524625"/>
          </a:xfrm>
        </p:grpSpPr>
        <p:pic>
          <p:nvPicPr>
            <p:cNvPr id="2" name="Picture 1"/>
            <p:cNvPicPr>
              <a:picLocks noChangeAspect="1"/>
            </p:cNvPicPr>
            <p:nvPr/>
          </p:nvPicPr>
          <p:blipFill>
            <a:blip r:embed="rId2"/>
            <a:stretch>
              <a:fillRect/>
            </a:stretch>
          </p:blipFill>
          <p:spPr>
            <a:xfrm>
              <a:off x="509587" y="166687"/>
              <a:ext cx="11172825" cy="6524625"/>
            </a:xfrm>
            <a:prstGeom prst="rect">
              <a:avLst/>
            </a:prstGeom>
          </p:spPr>
        </p:pic>
        <p:sp>
          <p:nvSpPr>
            <p:cNvPr id="3" name="TextBox 2"/>
            <p:cNvSpPr txBox="1"/>
            <p:nvPr/>
          </p:nvSpPr>
          <p:spPr>
            <a:xfrm>
              <a:off x="9740401" y="5634446"/>
              <a:ext cx="1942011" cy="584775"/>
            </a:xfrm>
            <a:prstGeom prst="rect">
              <a:avLst/>
            </a:prstGeom>
            <a:noFill/>
          </p:spPr>
          <p:txBody>
            <a:bodyPr wrap="square" rtlCol="0">
              <a:spAutoFit/>
            </a:bodyPr>
            <a:lstStyle/>
            <a:p>
              <a:r>
                <a:rPr lang="en-US" sz="3200" b="1" dirty="0" smtClean="0"/>
                <a:t>Known as</a:t>
              </a:r>
              <a:endParaRPr lang="en-US" sz="3200" b="1" dirty="0"/>
            </a:p>
          </p:txBody>
        </p:sp>
      </p:grpSp>
    </p:spTree>
    <p:extLst>
      <p:ext uri="{BB962C8B-B14F-4D97-AF65-F5344CB8AC3E}">
        <p14:creationId xmlns:p14="http://schemas.microsoft.com/office/powerpoint/2010/main" val="154024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532" y="146685"/>
            <a:ext cx="8662172" cy="2666184"/>
          </a:xfrm>
          <a:prstGeom prst="rect">
            <a:avLst/>
          </a:prstGeom>
        </p:spPr>
      </p:pic>
      <p:pic>
        <p:nvPicPr>
          <p:cNvPr id="3" name="Picture 2"/>
          <p:cNvPicPr>
            <a:picLocks noChangeAspect="1"/>
          </p:cNvPicPr>
          <p:nvPr/>
        </p:nvPicPr>
        <p:blipFill>
          <a:blip r:embed="rId3"/>
          <a:stretch>
            <a:fillRect/>
          </a:stretch>
        </p:blipFill>
        <p:spPr>
          <a:xfrm>
            <a:off x="889635" y="3065418"/>
            <a:ext cx="4744810" cy="3224756"/>
          </a:xfrm>
          <a:prstGeom prst="rect">
            <a:avLst/>
          </a:prstGeom>
        </p:spPr>
      </p:pic>
      <p:pic>
        <p:nvPicPr>
          <p:cNvPr id="4" name="Picture 3"/>
          <p:cNvPicPr>
            <a:picLocks noChangeAspect="1"/>
          </p:cNvPicPr>
          <p:nvPr/>
        </p:nvPicPr>
        <p:blipFill>
          <a:blip r:embed="rId4"/>
          <a:stretch>
            <a:fillRect/>
          </a:stretch>
        </p:blipFill>
        <p:spPr>
          <a:xfrm>
            <a:off x="6762070" y="3283131"/>
            <a:ext cx="5220924" cy="2206806"/>
          </a:xfrm>
          <a:prstGeom prst="rect">
            <a:avLst/>
          </a:prstGeom>
        </p:spPr>
      </p:pic>
    </p:spTree>
    <p:extLst>
      <p:ext uri="{BB962C8B-B14F-4D97-AF65-F5344CB8AC3E}">
        <p14:creationId xmlns:p14="http://schemas.microsoft.com/office/powerpoint/2010/main" val="311810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5243" y="1618024"/>
            <a:ext cx="7235054" cy="4556353"/>
          </a:xfrm>
          <a:prstGeom prst="rect">
            <a:avLst/>
          </a:prstGeom>
        </p:spPr>
      </p:pic>
      <p:pic>
        <p:nvPicPr>
          <p:cNvPr id="5" name="Picture 4"/>
          <p:cNvPicPr>
            <a:picLocks noChangeAspect="1"/>
          </p:cNvPicPr>
          <p:nvPr/>
        </p:nvPicPr>
        <p:blipFill>
          <a:blip r:embed="rId3"/>
          <a:stretch>
            <a:fillRect/>
          </a:stretch>
        </p:blipFill>
        <p:spPr>
          <a:xfrm>
            <a:off x="585243" y="185464"/>
            <a:ext cx="2905125" cy="1066800"/>
          </a:xfrm>
          <a:prstGeom prst="rect">
            <a:avLst/>
          </a:prstGeom>
        </p:spPr>
      </p:pic>
    </p:spTree>
    <p:extLst>
      <p:ext uri="{BB962C8B-B14F-4D97-AF65-F5344CB8AC3E}">
        <p14:creationId xmlns:p14="http://schemas.microsoft.com/office/powerpoint/2010/main" val="198198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777" y="1028343"/>
            <a:ext cx="8151223" cy="4524315"/>
          </a:xfrm>
          <a:prstGeom prst="rect">
            <a:avLst/>
          </a:prstGeom>
        </p:spPr>
        <p:txBody>
          <a:bodyPr wrap="square">
            <a:spAutoFit/>
          </a:bodyPr>
          <a:lstStyle/>
          <a:p>
            <a:pPr>
              <a:lnSpc>
                <a:spcPct val="150000"/>
              </a:lnSpc>
            </a:pPr>
            <a:r>
              <a:rPr lang="en-US" dirty="0"/>
              <a:t>import </a:t>
            </a:r>
            <a:r>
              <a:rPr lang="en-US" dirty="0" err="1"/>
              <a:t>java.util</a:t>
            </a:r>
            <a:r>
              <a:rPr lang="en-US" dirty="0"/>
              <a:t>.*;</a:t>
            </a:r>
          </a:p>
          <a:p>
            <a:pPr>
              <a:lnSpc>
                <a:spcPct val="150000"/>
              </a:lnSpc>
            </a:pPr>
            <a:r>
              <a:rPr lang="en-US" dirty="0"/>
              <a:t>public class Hello{</a:t>
            </a:r>
          </a:p>
          <a:p>
            <a:pPr>
              <a:lnSpc>
                <a:spcPct val="150000"/>
              </a:lnSpc>
            </a:pPr>
            <a:endParaRPr lang="en-US" dirty="0"/>
          </a:p>
          <a:p>
            <a:pPr>
              <a:lnSpc>
                <a:spcPct val="150000"/>
              </a:lnSpc>
            </a:pPr>
            <a:r>
              <a:rPr lang="en-US" dirty="0"/>
              <a:t>public static void main(String[] </a:t>
            </a:r>
            <a:r>
              <a:rPr lang="en-US" dirty="0" err="1"/>
              <a:t>args</a:t>
            </a:r>
            <a:r>
              <a:rPr lang="en-US" dirty="0"/>
              <a:t>) {</a:t>
            </a:r>
          </a:p>
          <a:p>
            <a:pPr>
              <a:lnSpc>
                <a:spcPct val="150000"/>
              </a:lnSpc>
            </a:pPr>
            <a:r>
              <a:rPr lang="en-US" dirty="0" smtClean="0"/>
              <a:t>Scanner </a:t>
            </a:r>
            <a:r>
              <a:rPr lang="en-US" dirty="0"/>
              <a:t>reader = new Scanner(System.in);  // Reading from System.in</a:t>
            </a:r>
          </a:p>
          <a:p>
            <a:pPr>
              <a:lnSpc>
                <a:spcPct val="150000"/>
              </a:lnSpc>
            </a:pPr>
            <a:r>
              <a:rPr lang="en-US" dirty="0"/>
              <a:t> </a:t>
            </a:r>
            <a:r>
              <a:rPr lang="en-US" dirty="0" err="1" smtClean="0"/>
              <a:t>System.out.println</a:t>
            </a:r>
            <a:r>
              <a:rPr lang="en-US" dirty="0"/>
              <a:t>("Enter a number: ");</a:t>
            </a:r>
          </a:p>
          <a:p>
            <a:pPr>
              <a:lnSpc>
                <a:spcPct val="150000"/>
              </a:lnSpc>
            </a:pPr>
            <a:r>
              <a:rPr lang="en-US" dirty="0"/>
              <a:t> </a:t>
            </a:r>
            <a:r>
              <a:rPr lang="en-US" dirty="0" err="1" smtClean="0"/>
              <a:t>int</a:t>
            </a:r>
            <a:r>
              <a:rPr lang="en-US" dirty="0" smtClean="0"/>
              <a:t> </a:t>
            </a:r>
            <a:r>
              <a:rPr lang="en-US" dirty="0"/>
              <a:t>n = </a:t>
            </a:r>
            <a:r>
              <a:rPr lang="en-US" dirty="0" err="1"/>
              <a:t>reader.nextInt</a:t>
            </a:r>
            <a:r>
              <a:rPr lang="en-US" dirty="0"/>
              <a:t>();</a:t>
            </a:r>
          </a:p>
          <a:p>
            <a:pPr>
              <a:lnSpc>
                <a:spcPct val="150000"/>
              </a:lnSpc>
            </a:pPr>
            <a:r>
              <a:rPr lang="en-US" dirty="0" err="1"/>
              <a:t>System.out.println</a:t>
            </a:r>
            <a:r>
              <a:rPr lang="en-US" dirty="0"/>
              <a:t>("You Enter : " + n);</a:t>
            </a:r>
          </a:p>
          <a:p>
            <a:endParaRPr lang="en-US" dirty="0"/>
          </a:p>
          <a:p>
            <a:r>
              <a:rPr lang="en-US" dirty="0"/>
              <a:t>}</a:t>
            </a:r>
          </a:p>
          <a:p>
            <a:endParaRPr lang="en-US" dirty="0"/>
          </a:p>
          <a:p>
            <a:r>
              <a:rPr lang="en-US" dirty="0"/>
              <a:t>}</a:t>
            </a:r>
          </a:p>
        </p:txBody>
      </p:sp>
      <p:sp>
        <p:nvSpPr>
          <p:cNvPr id="3" name="TextBox 2">
            <a:extLst>
              <a:ext uri="{FF2B5EF4-FFF2-40B4-BE49-F238E27FC236}">
                <a16:creationId xmlns:a16="http://schemas.microsoft.com/office/drawing/2014/main" id="{81D0F128-D8C9-473F-82AF-0217CEEF3CC3}"/>
              </a:ext>
            </a:extLst>
          </p:cNvPr>
          <p:cNvSpPr txBox="1"/>
          <p:nvPr/>
        </p:nvSpPr>
        <p:spPr>
          <a:xfrm>
            <a:off x="923108" y="297248"/>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How </a:t>
            </a:r>
            <a:r>
              <a:rPr lang="en-US" sz="3600" b="1" dirty="0">
                <a:solidFill>
                  <a:srgbClr val="32425C"/>
                </a:solidFill>
                <a:latin typeface="+mj-lt"/>
              </a:rPr>
              <a:t>to get input from user in </a:t>
            </a:r>
            <a:r>
              <a:rPr lang="en-US" sz="3600" b="1" dirty="0" smtClean="0">
                <a:solidFill>
                  <a:srgbClr val="32425C"/>
                </a:solidFill>
                <a:latin typeface="+mj-lt"/>
              </a:rPr>
              <a:t>Java</a:t>
            </a:r>
            <a:endParaRPr lang="en-US" sz="3600" b="1" dirty="0">
              <a:solidFill>
                <a:srgbClr val="32425C"/>
              </a:solidFill>
              <a:latin typeface="+mj-lt"/>
            </a:endParaRPr>
          </a:p>
        </p:txBody>
      </p:sp>
    </p:spTree>
    <p:extLst>
      <p:ext uri="{BB962C8B-B14F-4D97-AF65-F5344CB8AC3E}">
        <p14:creationId xmlns:p14="http://schemas.microsoft.com/office/powerpoint/2010/main" val="192111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D0F128-D8C9-473F-82AF-0217CEEF3CC3}"/>
              </a:ext>
            </a:extLst>
          </p:cNvPr>
          <p:cNvSpPr txBox="1"/>
          <p:nvPr/>
        </p:nvSpPr>
        <p:spPr>
          <a:xfrm>
            <a:off x="282812" y="297247"/>
            <a:ext cx="7215267" cy="553998"/>
          </a:xfrm>
          <a:prstGeom prst="rect">
            <a:avLst/>
          </a:prstGeom>
          <a:noFill/>
        </p:spPr>
        <p:txBody>
          <a:bodyPr wrap="square" lIns="0" tIns="0" rIns="0" bIns="0" rtlCol="0">
            <a:spAutoFit/>
          </a:bodyPr>
          <a:lstStyle/>
          <a:p>
            <a:r>
              <a:rPr lang="en-US" sz="3600" b="1" dirty="0" smtClean="0">
                <a:solidFill>
                  <a:srgbClr val="32425C"/>
                </a:solidFill>
                <a:latin typeface="+mj-lt"/>
              </a:rPr>
              <a:t>Java Hello World First Program in Java</a:t>
            </a:r>
            <a:endParaRPr lang="en-US" sz="3600" b="1" dirty="0">
              <a:solidFill>
                <a:srgbClr val="32425C"/>
              </a:solidFill>
              <a:latin typeface="+mj-lt"/>
            </a:endParaRPr>
          </a:p>
        </p:txBody>
      </p:sp>
      <p:sp>
        <p:nvSpPr>
          <p:cNvPr id="5" name="Rectangle 4"/>
          <p:cNvSpPr/>
          <p:nvPr/>
        </p:nvSpPr>
        <p:spPr>
          <a:xfrm>
            <a:off x="592183" y="1032863"/>
            <a:ext cx="6096000" cy="2585323"/>
          </a:xfrm>
          <a:prstGeom prst="rect">
            <a:avLst/>
          </a:prstGeom>
        </p:spPr>
        <p:txBody>
          <a:bodyPr>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HelloWorld </a:t>
            </a:r>
            <a:r>
              <a:rPr lang="en-US" b="1" dirty="0">
                <a:solidFill>
                  <a:srgbClr val="000000"/>
                </a:solidFill>
                <a:latin typeface="Consolas" panose="020B0609020204030204" pitchFamily="49" charset="0"/>
              </a:rPr>
              <a:t>{</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b="1" dirty="0">
                <a:solidFill>
                  <a:srgbClr val="3F7F5F"/>
                </a:solidFill>
                <a:latin typeface="Consolas" panose="020B0609020204030204" pitchFamily="49" charset="0"/>
              </a:rPr>
              <a:t> Auto-generated method stub</a:t>
            </a:r>
          </a:p>
          <a:p>
            <a:r>
              <a:rPr lang="en-US" dirty="0">
                <a:solidFill>
                  <a:srgbClr val="3F7F5F"/>
                </a:solidFill>
                <a:latin typeface="Consolas" panose="020B0609020204030204" pitchFamily="49" charset="0"/>
              </a:rPr>
              <a:t>//</a:t>
            </a:r>
            <a:r>
              <a:rPr lang="en-US" dirty="0" err="1">
                <a:solidFill>
                  <a:srgbClr val="3F7F5F"/>
                </a:solidFill>
                <a:latin typeface="Consolas" panose="020B0609020204030204" pitchFamily="49" charset="0"/>
              </a:rPr>
              <a:t>System.out.println</a:t>
            </a:r>
            <a:r>
              <a:rPr lang="en-US" dirty="0">
                <a:solidFill>
                  <a:srgbClr val="3F7F5F"/>
                </a:solidFill>
                <a:latin typeface="Consolas" panose="020B0609020204030204" pitchFamily="49" charset="0"/>
              </a:rPr>
              <a:t>("Hello World");</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2171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2637" y="457200"/>
            <a:ext cx="8086725" cy="5943600"/>
          </a:xfrm>
          <a:prstGeom prst="rect">
            <a:avLst/>
          </a:prstGeom>
        </p:spPr>
      </p:pic>
    </p:spTree>
    <p:extLst>
      <p:ext uri="{BB962C8B-B14F-4D97-AF65-F5344CB8AC3E}">
        <p14:creationId xmlns:p14="http://schemas.microsoft.com/office/powerpoint/2010/main" val="177711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2637" y="461962"/>
            <a:ext cx="8086725" cy="5934075"/>
          </a:xfrm>
          <a:prstGeom prst="rect">
            <a:avLst/>
          </a:prstGeom>
        </p:spPr>
      </p:pic>
    </p:spTree>
    <p:extLst>
      <p:ext uri="{BB962C8B-B14F-4D97-AF65-F5344CB8AC3E}">
        <p14:creationId xmlns:p14="http://schemas.microsoft.com/office/powerpoint/2010/main" val="755570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7909" y="326571"/>
            <a:ext cx="8853623" cy="6187439"/>
          </a:xfrm>
          <a:prstGeom prst="rect">
            <a:avLst/>
          </a:prstGeom>
        </p:spPr>
      </p:pic>
    </p:spTree>
    <p:extLst>
      <p:ext uri="{BB962C8B-B14F-4D97-AF65-F5344CB8AC3E}">
        <p14:creationId xmlns:p14="http://schemas.microsoft.com/office/powerpoint/2010/main" val="494779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7178" y="452437"/>
            <a:ext cx="8203610" cy="5953125"/>
          </a:xfrm>
          <a:prstGeom prst="rect">
            <a:avLst/>
          </a:prstGeom>
        </p:spPr>
      </p:pic>
    </p:spTree>
    <p:extLst>
      <p:ext uri="{BB962C8B-B14F-4D97-AF65-F5344CB8AC3E}">
        <p14:creationId xmlns:p14="http://schemas.microsoft.com/office/powerpoint/2010/main" val="2442471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738" y="544766"/>
            <a:ext cx="6702669" cy="4801314"/>
          </a:xfrm>
          <a:prstGeom prst="rect">
            <a:avLst/>
          </a:prstGeom>
        </p:spPr>
        <p:txBody>
          <a:bodyPr wrap="square">
            <a:spAutoFit/>
          </a:bodyPr>
          <a:lstStyle/>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HelloWorld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"Hello world"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722727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2162" y="461962"/>
            <a:ext cx="8067675" cy="5934075"/>
          </a:xfrm>
          <a:prstGeom prst="rect">
            <a:avLst/>
          </a:prstGeom>
        </p:spPr>
      </p:pic>
    </p:spTree>
    <p:extLst>
      <p:ext uri="{BB962C8B-B14F-4D97-AF65-F5344CB8AC3E}">
        <p14:creationId xmlns:p14="http://schemas.microsoft.com/office/powerpoint/2010/main" val="2341232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8215" y="612845"/>
            <a:ext cx="5908431" cy="5632311"/>
          </a:xfrm>
          <a:prstGeom prst="rect">
            <a:avLst/>
          </a:prstGeom>
        </p:spPr>
        <p:txBody>
          <a:bodyPr wrap="square">
            <a:spAutoFit/>
          </a:bodyPr>
          <a:lstStyle/>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Animals</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eat()</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"Animal Can 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Display()</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"Display Fun of Parent"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Cats </a:t>
            </a:r>
            <a:r>
              <a:rPr lang="en-US" b="1" dirty="0">
                <a:solidFill>
                  <a:srgbClr val="7F0055"/>
                </a:solidFill>
                <a:latin typeface="Consolas" panose="020B0609020204030204" pitchFamily="49" charset="0"/>
              </a:rPr>
              <a:t>extends</a:t>
            </a:r>
            <a:r>
              <a:rPr lang="en-US" dirty="0">
                <a:solidFill>
                  <a:srgbClr val="000000"/>
                </a:solidFill>
                <a:latin typeface="Consolas" panose="020B0609020204030204" pitchFamily="49" charset="0"/>
              </a:rPr>
              <a:t> Animals</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eat()</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"Cat Can 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6415454" y="612845"/>
            <a:ext cx="5700346" cy="3970318"/>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MainInheritance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Animals </a:t>
            </a:r>
            <a:r>
              <a:rPr lang="en-US" dirty="0" err="1">
                <a:solidFill>
                  <a:srgbClr val="6A3E3E"/>
                </a:solidFill>
                <a:latin typeface="Consolas" panose="020B0609020204030204" pitchFamily="49" charset="0"/>
              </a:rPr>
              <a:t>AnimalObj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Cats ();</a:t>
            </a:r>
          </a:p>
          <a:p>
            <a:r>
              <a:rPr lang="en-US" dirty="0" err="1">
                <a:solidFill>
                  <a:srgbClr val="6A3E3E"/>
                </a:solidFill>
                <a:latin typeface="Consolas" panose="020B0609020204030204" pitchFamily="49" charset="0"/>
              </a:rPr>
              <a:t>AnimalObj</a:t>
            </a:r>
            <a:r>
              <a:rPr lang="en-US" dirty="0" err="1">
                <a:solidFill>
                  <a:srgbClr val="000000"/>
                </a:solidFill>
                <a:latin typeface="Consolas" panose="020B0609020204030204" pitchFamily="49" charset="0"/>
              </a:rPr>
              <a:t>.eat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Cats </a:t>
            </a:r>
            <a:r>
              <a:rPr lang="en-US" dirty="0" err="1">
                <a:solidFill>
                  <a:srgbClr val="6A3E3E"/>
                </a:solidFill>
                <a:latin typeface="Consolas" panose="020B0609020204030204" pitchFamily="49" charset="0"/>
              </a:rPr>
              <a:t>CatObj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Cats();</a:t>
            </a:r>
          </a:p>
          <a:p>
            <a:r>
              <a:rPr lang="en-US" dirty="0" err="1">
                <a:solidFill>
                  <a:srgbClr val="6A3E3E"/>
                </a:solidFill>
                <a:latin typeface="Consolas" panose="020B0609020204030204" pitchFamily="49" charset="0"/>
              </a:rPr>
              <a:t>CatObj</a:t>
            </a:r>
            <a:r>
              <a:rPr lang="en-US" dirty="0" err="1">
                <a:solidFill>
                  <a:srgbClr val="000000"/>
                </a:solidFill>
                <a:latin typeface="Consolas" panose="020B0609020204030204" pitchFamily="49" charset="0"/>
              </a:rPr>
              <a:t>.eat</a:t>
            </a:r>
            <a:r>
              <a:rPr lang="en-US" dirty="0" smtClean="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t>}</a:t>
            </a:r>
          </a:p>
          <a:p>
            <a:endParaRPr lang="en-US" dirty="0"/>
          </a:p>
          <a:p>
            <a:r>
              <a:rPr lang="en-US" dirty="0"/>
              <a:t>}</a:t>
            </a: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16572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1121" y="330926"/>
            <a:ext cx="8798242" cy="6435634"/>
          </a:xfrm>
          <a:prstGeom prst="rect">
            <a:avLst/>
          </a:prstGeom>
        </p:spPr>
      </p:pic>
    </p:spTree>
    <p:extLst>
      <p:ext uri="{BB962C8B-B14F-4D97-AF65-F5344CB8AC3E}">
        <p14:creationId xmlns:p14="http://schemas.microsoft.com/office/powerpoint/2010/main" val="348444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638" y="612845"/>
            <a:ext cx="5706208" cy="5632311"/>
          </a:xfrm>
          <a:prstGeom prst="rect">
            <a:avLst/>
          </a:prstGeom>
        </p:spPr>
        <p:txBody>
          <a:bodyPr wrap="square">
            <a:spAutoFit/>
          </a:bodyPr>
          <a:lstStyle/>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Animals</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eat()</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"Animal Can 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Display()</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"Display Fun of Parent"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Cats </a:t>
            </a:r>
            <a:r>
              <a:rPr lang="en-US" b="1" dirty="0">
                <a:solidFill>
                  <a:srgbClr val="7F0055"/>
                </a:solidFill>
                <a:latin typeface="Consolas" panose="020B0609020204030204" pitchFamily="49" charset="0"/>
              </a:rPr>
              <a:t>extends</a:t>
            </a:r>
            <a:r>
              <a:rPr lang="en-US" dirty="0">
                <a:solidFill>
                  <a:srgbClr val="000000"/>
                </a:solidFill>
                <a:latin typeface="Consolas" panose="020B0609020204030204" pitchFamily="49" charset="0"/>
              </a:rPr>
              <a:t> Animals</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eat()</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"Cat Can 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6204439" y="703193"/>
            <a:ext cx="6096000" cy="3970318"/>
          </a:xfrm>
          <a:prstGeom prst="rect">
            <a:avLst/>
          </a:prstGeom>
        </p:spPr>
        <p:txBody>
          <a:bodyPr>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MainInheritance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Animals </a:t>
            </a:r>
            <a:r>
              <a:rPr lang="en-US" dirty="0" err="1">
                <a:solidFill>
                  <a:srgbClr val="6A3E3E"/>
                </a:solidFill>
                <a:latin typeface="Consolas" panose="020B0609020204030204" pitchFamily="49" charset="0"/>
              </a:rPr>
              <a:t>AnimalObj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Cats ();</a:t>
            </a:r>
          </a:p>
          <a:p>
            <a:r>
              <a:rPr lang="en-US" dirty="0" err="1">
                <a:solidFill>
                  <a:srgbClr val="6A3E3E"/>
                </a:solidFill>
                <a:latin typeface="Consolas" panose="020B0609020204030204" pitchFamily="49" charset="0"/>
              </a:rPr>
              <a:t>AnimalObj</a:t>
            </a:r>
            <a:r>
              <a:rPr lang="en-US" dirty="0" err="1">
                <a:solidFill>
                  <a:srgbClr val="000000"/>
                </a:solidFill>
                <a:latin typeface="Consolas" panose="020B0609020204030204" pitchFamily="49" charset="0"/>
              </a:rPr>
              <a:t>.eat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Cats </a:t>
            </a:r>
            <a:r>
              <a:rPr lang="en-US" dirty="0" err="1">
                <a:solidFill>
                  <a:srgbClr val="6A3E3E"/>
                </a:solidFill>
                <a:latin typeface="Consolas" panose="020B0609020204030204" pitchFamily="49" charset="0"/>
              </a:rPr>
              <a:t>CatObj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Cats();</a:t>
            </a:r>
          </a:p>
          <a:p>
            <a:r>
              <a:rPr lang="en-US" dirty="0" err="1">
                <a:solidFill>
                  <a:srgbClr val="6A3E3E"/>
                </a:solidFill>
                <a:latin typeface="Consolas" panose="020B0609020204030204" pitchFamily="49" charset="0"/>
              </a:rPr>
              <a:t>CatObj</a:t>
            </a:r>
            <a:r>
              <a:rPr lang="en-US" dirty="0" err="1">
                <a:solidFill>
                  <a:srgbClr val="000000"/>
                </a:solidFill>
                <a:latin typeface="Consolas" panose="020B0609020204030204" pitchFamily="49" charset="0"/>
              </a:rPr>
              <a:t>.eat</a:t>
            </a:r>
            <a:r>
              <a:rPr lang="en-US" dirty="0" smtClean="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t>}</a:t>
            </a:r>
          </a:p>
          <a:p>
            <a:endParaRPr lang="en-US" dirty="0"/>
          </a:p>
          <a:p>
            <a:r>
              <a:rPr lang="en-US" dirty="0"/>
              <a:t>}</a:t>
            </a: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3805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737" y="490537"/>
            <a:ext cx="8010525" cy="5876925"/>
          </a:xfrm>
          <a:prstGeom prst="rect">
            <a:avLst/>
          </a:prstGeom>
        </p:spPr>
      </p:pic>
    </p:spTree>
    <p:extLst>
      <p:ext uri="{BB962C8B-B14F-4D97-AF65-F5344CB8AC3E}">
        <p14:creationId xmlns:p14="http://schemas.microsoft.com/office/powerpoint/2010/main" val="329571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457" y="206692"/>
            <a:ext cx="10467975" cy="4371975"/>
          </a:xfrm>
          <a:prstGeom prst="rect">
            <a:avLst/>
          </a:prstGeom>
        </p:spPr>
      </p:pic>
    </p:spTree>
    <p:extLst>
      <p:ext uri="{BB962C8B-B14F-4D97-AF65-F5344CB8AC3E}">
        <p14:creationId xmlns:p14="http://schemas.microsoft.com/office/powerpoint/2010/main" val="346934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7031" y="481124"/>
            <a:ext cx="5887915" cy="6186309"/>
          </a:xfrm>
          <a:prstGeom prst="rect">
            <a:avLst/>
          </a:prstGeom>
        </p:spPr>
        <p:txBody>
          <a:bodyPr wrap="square">
            <a:spAutoFit/>
          </a:bodyPr>
          <a:lstStyle/>
          <a:p>
            <a:endParaRPr lang="en-US" b="1" dirty="0" smtClean="0">
              <a:solidFill>
                <a:srgbClr val="7F0055"/>
              </a:solidFill>
              <a:latin typeface="Consolas" panose="020B0609020204030204" pitchFamily="49" charset="0"/>
            </a:endParaRPr>
          </a:p>
          <a:p>
            <a:r>
              <a:rPr lang="en-US" b="1" dirty="0"/>
              <a:t>abstract</a:t>
            </a:r>
            <a:r>
              <a:rPr lang="en-US" dirty="0"/>
              <a:t> </a:t>
            </a:r>
            <a:r>
              <a:rPr lang="en-US" b="1" dirty="0"/>
              <a:t>class</a:t>
            </a:r>
            <a:r>
              <a:rPr lang="en-US" dirty="0"/>
              <a:t> shape</a:t>
            </a:r>
          </a:p>
          <a:p>
            <a:r>
              <a:rPr lang="en-US" dirty="0"/>
              <a:t>{</a:t>
            </a:r>
          </a:p>
          <a:p>
            <a:r>
              <a:rPr lang="en-US" b="1" dirty="0"/>
              <a:t>public</a:t>
            </a:r>
            <a:r>
              <a:rPr lang="en-US" dirty="0"/>
              <a:t> </a:t>
            </a:r>
            <a:r>
              <a:rPr lang="en-US" b="1" dirty="0"/>
              <a:t>abstract</a:t>
            </a:r>
            <a:r>
              <a:rPr lang="en-US" dirty="0"/>
              <a:t> </a:t>
            </a:r>
            <a:r>
              <a:rPr lang="en-US" b="1" dirty="0"/>
              <a:t>double</a:t>
            </a:r>
            <a:r>
              <a:rPr lang="en-US" dirty="0"/>
              <a:t> area(); </a:t>
            </a:r>
          </a:p>
          <a:p>
            <a:r>
              <a:rPr lang="en-US" dirty="0"/>
              <a:t>//void Display()</a:t>
            </a:r>
          </a:p>
          <a:p>
            <a:r>
              <a:rPr lang="en-US" dirty="0"/>
              <a:t>// {</a:t>
            </a:r>
          </a:p>
          <a:p>
            <a:r>
              <a:rPr lang="en-US" dirty="0"/>
              <a:t>// </a:t>
            </a:r>
            <a:r>
              <a:rPr lang="en-US" dirty="0" err="1"/>
              <a:t>System.out.println</a:t>
            </a:r>
            <a:r>
              <a:rPr lang="en-US" dirty="0"/>
              <a:t>("This is a shape.");</a:t>
            </a:r>
          </a:p>
          <a:p>
            <a:r>
              <a:rPr lang="en-US" dirty="0"/>
              <a:t>//}</a:t>
            </a:r>
          </a:p>
          <a:p>
            <a:r>
              <a:rPr lang="en-US" dirty="0"/>
              <a:t/>
            </a:r>
            <a:br>
              <a:rPr lang="en-US" dirty="0"/>
            </a:br>
            <a:r>
              <a:rPr lang="en-US" dirty="0" smtClean="0"/>
              <a:t>}</a:t>
            </a:r>
            <a:endParaRPr lang="en-US" dirty="0"/>
          </a:p>
          <a:p>
            <a:r>
              <a:rPr lang="en-US" b="1" dirty="0" smtClean="0">
                <a:solidFill>
                  <a:srgbClr val="7F0055"/>
                </a:solidFill>
                <a:latin typeface="Consolas" panose="020B0609020204030204" pitchFamily="49" charset="0"/>
              </a:rPr>
              <a:t>class</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Rectangle </a:t>
            </a:r>
            <a:r>
              <a:rPr lang="en-US" b="1" dirty="0">
                <a:solidFill>
                  <a:srgbClr val="7F0055"/>
                </a:solidFill>
                <a:latin typeface="Consolas" panose="020B0609020204030204" pitchFamily="49" charset="0"/>
              </a:rPr>
              <a:t>extends</a:t>
            </a:r>
            <a:r>
              <a:rPr lang="en-US" dirty="0">
                <a:solidFill>
                  <a:srgbClr val="000000"/>
                </a:solidFill>
                <a:latin typeface="Consolas" panose="020B0609020204030204" pitchFamily="49" charset="0"/>
              </a:rPr>
              <a:t> shape {</a:t>
            </a:r>
          </a:p>
          <a:p>
            <a:r>
              <a:rPr lang="en-US" b="1" dirty="0">
                <a:solidFill>
                  <a:srgbClr val="7F0055"/>
                </a:solidFill>
                <a:latin typeface="Consolas" panose="020B0609020204030204" pitchFamily="49" charset="0"/>
              </a:rPr>
              <a:t>private</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length</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private</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width</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Rectangle(</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length</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width</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dirty="0" err="1">
                <a:solidFill>
                  <a:srgbClr val="000000"/>
                </a:solidFill>
                <a:latin typeface="Consolas" panose="020B0609020204030204" pitchFamily="49" charset="0"/>
              </a:rPr>
              <a:t>.</a:t>
            </a:r>
            <a:r>
              <a:rPr lang="en-US" dirty="0" err="1">
                <a:solidFill>
                  <a:srgbClr val="0000C0"/>
                </a:solidFill>
                <a:latin typeface="Consolas" panose="020B0609020204030204" pitchFamily="49" charset="0"/>
              </a:rPr>
              <a:t>length</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length</a:t>
            </a:r>
            <a:r>
              <a:rPr lang="en-US"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dirty="0" err="1">
                <a:solidFill>
                  <a:srgbClr val="000000"/>
                </a:solidFill>
                <a:latin typeface="Consolas" panose="020B0609020204030204" pitchFamily="49" charset="0"/>
              </a:rPr>
              <a:t>.</a:t>
            </a:r>
            <a:r>
              <a:rPr lang="en-US" dirty="0" err="1">
                <a:solidFill>
                  <a:srgbClr val="0000C0"/>
                </a:solidFill>
                <a:latin typeface="Consolas" panose="020B0609020204030204" pitchFamily="49" charset="0"/>
              </a:rPr>
              <a:t>width</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width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area() {</a:t>
            </a: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length</a:t>
            </a:r>
            <a:r>
              <a:rPr lang="en-US" dirty="0">
                <a:solidFill>
                  <a:srgbClr val="000000"/>
                </a:solidFill>
                <a:latin typeface="Consolas" panose="020B0609020204030204" pitchFamily="49" charset="0"/>
              </a:rPr>
              <a:t> * </a:t>
            </a:r>
            <a:r>
              <a:rPr lang="en-US" dirty="0">
                <a:solidFill>
                  <a:srgbClr val="0000C0"/>
                </a:solidFill>
                <a:latin typeface="Consolas" panose="020B0609020204030204" pitchFamily="49" charset="0"/>
              </a:rPr>
              <a:t>width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269631" y="380055"/>
            <a:ext cx="5726723" cy="4247317"/>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AbstractMain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shape </a:t>
            </a:r>
            <a:r>
              <a:rPr lang="en-US" dirty="0" err="1">
                <a:solidFill>
                  <a:srgbClr val="6A3E3E"/>
                </a:solidFill>
                <a:latin typeface="Consolas" panose="020B0609020204030204" pitchFamily="49" charset="0"/>
              </a:rPr>
              <a:t>shapobj</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Rectangle(5,4);</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"Area of rectangle: "</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shapobj</a:t>
            </a:r>
            <a:r>
              <a:rPr lang="en-US" dirty="0" err="1">
                <a:solidFill>
                  <a:srgbClr val="000000"/>
                </a:solidFill>
                <a:latin typeface="Consolas" panose="020B0609020204030204" pitchFamily="49" charset="0"/>
              </a:rPr>
              <a:t>.area</a:t>
            </a:r>
            <a:r>
              <a:rPr lang="en-US" dirty="0" smtClean="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t>}</a:t>
            </a:r>
          </a:p>
          <a:p>
            <a:endParaRPr lang="en-US" dirty="0"/>
          </a:p>
          <a:p>
            <a:r>
              <a:rPr lang="en-US" dirty="0"/>
              <a:t>}</a:t>
            </a: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30313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554" y="382564"/>
            <a:ext cx="10937966" cy="646331"/>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Abstraction in Java refers to hiding the implementation details of a code and exposing only the necessary information to the user. It provides the ability to simplify complex systems by ignoring irrelevant details and reducing complexity</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461553" y="1574801"/>
            <a:ext cx="8874035"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Abstraction in Java can be achieved using the following tools it provides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Abstract classes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Interfaces</a:t>
            </a:r>
            <a:endParaRPr lang="en-US" b="0" i="0" dirty="0">
              <a:effectLst/>
              <a:latin typeface="Times New Roman" panose="02020603050405020304" pitchFamily="18" charset="0"/>
              <a:cs typeface="Times New Roman" panose="02020603050405020304" pitchFamily="18" charset="0"/>
            </a:endParaRPr>
          </a:p>
        </p:txBody>
      </p:sp>
      <p:pic>
        <p:nvPicPr>
          <p:cNvPr id="1026" name="Picture 2" descr="abstraction-in-java-to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115" y="2847249"/>
            <a:ext cx="6418217" cy="14809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2514" y="4658632"/>
            <a:ext cx="11303726"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Abstraction in the real world Example</a:t>
            </a:r>
          </a:p>
          <a:p>
            <a:pPr algn="just"/>
            <a:r>
              <a:rPr lang="en-US" dirty="0">
                <a:solidFill>
                  <a:srgbClr val="000000"/>
                </a:solidFill>
                <a:latin typeface="Times New Roman" panose="02020603050405020304" pitchFamily="18" charset="0"/>
                <a:cs typeface="Times New Roman" panose="02020603050405020304" pitchFamily="18" charset="0"/>
              </a:rPr>
              <a:t>Making coffee with a coffee machine</a:t>
            </a:r>
            <a:r>
              <a:rPr lang="en-US" b="1"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is a good example of abstraction. You need to know how to use your coffee machine to make coffee. You need to provide water and coffee beans, switch it on and select the kind of coffee you want to get</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999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65462" y="362471"/>
            <a:ext cx="1110342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just" eaLnBrk="1" fontAlgn="base" hangingPunct="1">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What is an Abstract Method?</a:t>
            </a:r>
          </a:p>
          <a:p>
            <a:pPr marR="0" lvl="0" indent="0" algn="just" eaLnBrk="1" fontAlgn="base" hangingPunct="1">
              <a:lnSpc>
                <a:spcPct val="15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An abstract method is a method declared without an implementation. It’s used to define the signature </a:t>
            </a:r>
            <a:r>
              <a:rPr lang="en-US" altLang="en-US" b="1" dirty="0" smtClean="0">
                <a:latin typeface="Times New Roman" panose="02020603050405020304" pitchFamily="18" charset="0"/>
                <a:cs typeface="Times New Roman" panose="02020603050405020304" pitchFamily="18" charset="0"/>
              </a:rPr>
              <a:t>of </a:t>
            </a:r>
            <a:r>
              <a:rPr lang="en-US" altLang="en-US" b="1" dirty="0">
                <a:latin typeface="Times New Roman" panose="02020603050405020304" pitchFamily="18" charset="0"/>
                <a:cs typeface="Times New Roman" panose="02020603050405020304" pitchFamily="18" charset="0"/>
              </a:rPr>
              <a:t>a method that must be implemented by non-abstract subclasses. Abstract methods are declared using the </a:t>
            </a:r>
            <a:r>
              <a:rPr lang="en-US" altLang="en-US" b="1" dirty="0" smtClean="0">
                <a:latin typeface="Times New Roman" panose="02020603050405020304" pitchFamily="18" charset="0"/>
                <a:cs typeface="Times New Roman" panose="02020603050405020304" pitchFamily="18" charset="0"/>
              </a:rPr>
              <a:t>abstract</a:t>
            </a:r>
            <a:r>
              <a:rPr lang="en-US" altLang="en-US" b="1" dirty="0">
                <a:latin typeface="Times New Roman" panose="02020603050405020304" pitchFamily="18" charset="0"/>
                <a:cs typeface="Times New Roman" panose="02020603050405020304" pitchFamily="18" charset="0"/>
              </a:rPr>
              <a:t> keyword and do not contain a method body. Any class containing one or more abstract methods must be </a:t>
            </a:r>
            <a:r>
              <a:rPr lang="en-US" altLang="en-US" b="1" dirty="0" smtClean="0">
                <a:latin typeface="Times New Roman" panose="02020603050405020304" pitchFamily="18" charset="0"/>
                <a:cs typeface="Times New Roman" panose="02020603050405020304" pitchFamily="18" charset="0"/>
              </a:rPr>
              <a:t>declared </a:t>
            </a:r>
            <a:r>
              <a:rPr lang="en-US" altLang="en-US" b="1" dirty="0">
                <a:latin typeface="Times New Roman" panose="02020603050405020304" pitchFamily="18" charset="0"/>
                <a:cs typeface="Times New Roman" panose="02020603050405020304" pitchFamily="18" charset="0"/>
              </a:rPr>
              <a:t>as abstract. Example</a:t>
            </a:r>
          </a:p>
        </p:txBody>
      </p:sp>
    </p:spTree>
    <p:extLst>
      <p:ext uri="{BB962C8B-B14F-4D97-AF65-F5344CB8AC3E}">
        <p14:creationId xmlns:p14="http://schemas.microsoft.com/office/powerpoint/2010/main" val="1544520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561" y="390364"/>
            <a:ext cx="7051431" cy="6463308"/>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methods </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i="1" dirty="0">
                <a:solidFill>
                  <a:srgbClr val="000000"/>
                </a:solidFill>
                <a:latin typeface="Consolas" panose="020B0609020204030204" pitchFamily="49" charset="0"/>
              </a:rPr>
              <a:t>add</a:t>
            </a:r>
            <a:r>
              <a:rPr lang="en-US" dirty="0">
                <a:solidFill>
                  <a:srgbClr val="000000"/>
                </a:solidFill>
                <a:latin typeface="Consolas" panose="020B0609020204030204" pitchFamily="49" charset="0"/>
              </a:rPr>
              <a:t>();</a:t>
            </a:r>
          </a:p>
          <a:p>
            <a:r>
              <a:rPr lang="en-US" i="1" dirty="0">
                <a:solidFill>
                  <a:srgbClr val="000000"/>
                </a:solidFill>
                <a:latin typeface="Consolas" panose="020B0609020204030204" pitchFamily="49" charset="0"/>
              </a:rPr>
              <a:t>sub</a:t>
            </a:r>
            <a:r>
              <a:rPr lang="en-US" dirty="0">
                <a:solidFill>
                  <a:srgbClr val="000000"/>
                </a:solidFill>
                <a:latin typeface="Consolas" panose="020B0609020204030204" pitchFamily="49" charset="0"/>
              </a:rPr>
              <a:t>(3,1);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a:t>
            </a:r>
            <a:r>
              <a:rPr lang="en-US" dirty="0" err="1">
                <a:solidFill>
                  <a:srgbClr val="2A00FF"/>
                </a:solidFill>
                <a:latin typeface="Consolas" panose="020B0609020204030204" pitchFamily="49" charset="0"/>
              </a:rPr>
              <a:t>mult</a:t>
            </a:r>
            <a:r>
              <a:rPr lang="en-US" dirty="0">
                <a:solidFill>
                  <a:srgbClr val="2A00FF"/>
                </a:solidFill>
                <a:latin typeface="Consolas" panose="020B0609020204030204" pitchFamily="49" charset="0"/>
              </a:rPr>
              <a:t> "</a:t>
            </a:r>
            <a:r>
              <a:rPr lang="en-US" dirty="0">
                <a:solidFill>
                  <a:srgbClr val="000000"/>
                </a:solidFill>
                <a:latin typeface="Consolas" panose="020B0609020204030204" pitchFamily="49" charset="0"/>
              </a:rPr>
              <a:t> + </a:t>
            </a:r>
            <a:r>
              <a:rPr lang="en-US" i="1" dirty="0" err="1">
                <a:solidFill>
                  <a:srgbClr val="000000"/>
                </a:solidFill>
                <a:latin typeface="Consolas" panose="020B0609020204030204" pitchFamily="49" charset="0"/>
              </a:rPr>
              <a:t>mult</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"div "</a:t>
            </a:r>
            <a:r>
              <a:rPr lang="en-US" dirty="0">
                <a:solidFill>
                  <a:srgbClr val="000000"/>
                </a:solidFill>
                <a:latin typeface="Consolas" panose="020B0609020204030204" pitchFamily="49" charset="0"/>
              </a:rPr>
              <a:t> + </a:t>
            </a:r>
            <a:r>
              <a:rPr lang="en-US" i="1" dirty="0">
                <a:solidFill>
                  <a:srgbClr val="000000"/>
                </a:solidFill>
                <a:latin typeface="Consolas" panose="020B0609020204030204" pitchFamily="49" charset="0"/>
              </a:rPr>
              <a:t>div</a:t>
            </a:r>
            <a:r>
              <a:rPr lang="en-US" dirty="0">
                <a:solidFill>
                  <a:srgbClr val="000000"/>
                </a:solidFill>
                <a:latin typeface="Consolas" panose="020B0609020204030204" pitchFamily="49" charset="0"/>
              </a:rPr>
              <a:t>(35,3)); </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//First Function void No Return, </a:t>
            </a:r>
            <a:endParaRPr lang="en-US" dirty="0" smtClean="0">
              <a:solidFill>
                <a:srgbClr val="3F7F5F"/>
              </a:solidFill>
              <a:latin typeface="Consolas" panose="020B0609020204030204" pitchFamily="49" charset="0"/>
            </a:endParaRPr>
          </a:p>
          <a:p>
            <a:r>
              <a:rPr lang="en-US" dirty="0" smtClean="0">
                <a:solidFill>
                  <a:srgbClr val="3F7F5F"/>
                </a:solidFill>
                <a:latin typeface="Consolas" panose="020B0609020204030204" pitchFamily="49" charset="0"/>
              </a:rPr>
              <a:t>No </a:t>
            </a:r>
            <a:r>
              <a:rPr lang="en-US" dirty="0">
                <a:solidFill>
                  <a:srgbClr val="3F7F5F"/>
                </a:solidFill>
                <a:latin typeface="Consolas" panose="020B0609020204030204" pitchFamily="49" charset="0"/>
              </a:rPr>
              <a:t>Parameter</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add() </a:t>
            </a:r>
          </a:p>
          <a:p>
            <a:r>
              <a:rPr lang="en-US"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b</a:t>
            </a:r>
            <a:r>
              <a:rPr lang="en-US" dirty="0" err="1">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=1;</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=2;</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"Sum ="</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//second Function void No Return but take Parameter</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
        <p:nvSpPr>
          <p:cNvPr id="5" name="Rectangle 4"/>
          <p:cNvSpPr/>
          <p:nvPr/>
        </p:nvSpPr>
        <p:spPr>
          <a:xfrm>
            <a:off x="5961185" y="667363"/>
            <a:ext cx="6090138" cy="5909310"/>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sub(</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"sub ="</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//third Function Return value ,No Parameter</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mult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=2;</a:t>
            </a:r>
            <a:r>
              <a:rPr lang="en-US" b="1" dirty="0">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=2;</a:t>
            </a:r>
          </a:p>
          <a:p>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//third Function Return value ,with Parameter</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float</a:t>
            </a:r>
            <a:r>
              <a:rPr lang="en-US" dirty="0">
                <a:solidFill>
                  <a:srgbClr val="000000"/>
                </a:solidFill>
                <a:latin typeface="Consolas" panose="020B0609020204030204" pitchFamily="49" charset="0"/>
              </a:rPr>
              <a:t> div(</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result</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result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33109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213" y="377461"/>
            <a:ext cx="8795656" cy="6032047"/>
          </a:xfrm>
          <a:prstGeom prst="rect">
            <a:avLst/>
          </a:prstGeom>
        </p:spPr>
      </p:pic>
    </p:spTree>
    <p:extLst>
      <p:ext uri="{BB962C8B-B14F-4D97-AF65-F5344CB8AC3E}">
        <p14:creationId xmlns:p14="http://schemas.microsoft.com/office/powerpoint/2010/main" val="68452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182" y="2612852"/>
            <a:ext cx="6750322" cy="39966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7646" y="1089358"/>
            <a:ext cx="10493828" cy="3046988"/>
          </a:xfrm>
          <a:prstGeom prst="rect">
            <a:avLst/>
          </a:prstGeom>
        </p:spPr>
        <p:txBody>
          <a:bodyPr wrap="square">
            <a:spAutoFit/>
          </a:bodyPr>
          <a:lstStyle/>
          <a:p>
            <a:pPr algn="just"/>
            <a:r>
              <a:rPr lang="en-US" sz="3200" dirty="0">
                <a:latin typeface="Times New Roman" panose="02020603050405020304" pitchFamily="18" charset="0"/>
                <a:cs typeface="Times New Roman" panose="02020603050405020304" pitchFamily="18" charset="0"/>
              </a:rPr>
              <a:t>Encapsulation in Java refers to integrating data (variables) and code (methods) into a single unit. In encapsulation, a class's variables are hidden from other classes and can only be accessed by the methods of the class in which they are found.</a:t>
            </a:r>
          </a:p>
          <a:p>
            <a:r>
              <a:rPr lang="en-US" sz="3200" dirty="0"/>
              <a:t/>
            </a:r>
            <a:br>
              <a:rPr lang="en-US" sz="3200" dirty="0"/>
            </a:br>
            <a:endParaRPr lang="en-US" sz="3200" dirty="0"/>
          </a:p>
        </p:txBody>
      </p:sp>
      <p:sp>
        <p:nvSpPr>
          <p:cNvPr id="6" name="Rectangle 5"/>
          <p:cNvSpPr/>
          <p:nvPr/>
        </p:nvSpPr>
        <p:spPr>
          <a:xfrm>
            <a:off x="679269" y="400153"/>
            <a:ext cx="6417141" cy="646331"/>
          </a:xfrm>
          <a:prstGeom prst="rect">
            <a:avLst/>
          </a:prstGeom>
        </p:spPr>
        <p:txBody>
          <a:bodyPr wrap="none">
            <a:spAutoFit/>
          </a:bodyPr>
          <a:lstStyle/>
          <a:p>
            <a:r>
              <a:rPr lang="en-US" sz="3600" b="1" dirty="0">
                <a:solidFill>
                  <a:srgbClr val="272C37"/>
                </a:solidFill>
                <a:latin typeface="Times New Roman" panose="02020603050405020304" pitchFamily="18" charset="0"/>
                <a:cs typeface="Times New Roman" panose="02020603050405020304" pitchFamily="18" charset="0"/>
              </a:rPr>
              <a:t>What is Encapsulation in Java?</a:t>
            </a:r>
            <a:endParaRPr lang="en-US" sz="3600" b="1" i="0" dirty="0">
              <a:solidFill>
                <a:srgbClr val="272C37"/>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259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939" y="1045598"/>
            <a:ext cx="5468816" cy="4801314"/>
          </a:xfrm>
          <a:prstGeom prst="rect">
            <a:avLst/>
          </a:prstGeom>
        </p:spPr>
        <p:txBody>
          <a:bodyPr wrap="square">
            <a:spAutoFit/>
          </a:bodyPr>
          <a:lstStyle/>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Person </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 Encapsulating the name and age</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only approachable and used using</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methods defined</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private</a:t>
            </a:r>
            <a:r>
              <a:rPr lang="en-US" dirty="0">
                <a:solidFill>
                  <a:srgbClr val="000000"/>
                </a:solidFill>
                <a:latin typeface="Consolas" panose="020B0609020204030204" pitchFamily="49" charset="0"/>
              </a:rPr>
              <a:t> String </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private</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age</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setName</a:t>
            </a:r>
            <a:r>
              <a:rPr lang="en-US" dirty="0">
                <a:solidFill>
                  <a:srgbClr val="000000"/>
                </a:solidFill>
                <a:latin typeface="Consolas" panose="020B0609020204030204" pitchFamily="49" charset="0"/>
              </a:rPr>
              <a:t>(String </a:t>
            </a:r>
            <a:r>
              <a:rPr lang="en-US" dirty="0">
                <a:solidFill>
                  <a:srgbClr val="6A3E3E"/>
                </a:solidFill>
                <a:latin typeface="Consolas" panose="020B0609020204030204" pitchFamily="49" charset="0"/>
              </a:rPr>
              <a:t>name</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this</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name</a:t>
            </a:r>
            <a:r>
              <a:rPr lang="en-US"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getAge</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age</a:t>
            </a:r>
            <a:r>
              <a:rPr lang="en-US"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setAge</a:t>
            </a:r>
            <a:r>
              <a:rPr lang="en-US"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age</a:t>
            </a:r>
            <a:r>
              <a:rPr lang="en-US" dirty="0">
                <a:solidFill>
                  <a:srgbClr val="000000"/>
                </a:solidFill>
                <a:latin typeface="Consolas" panose="020B0609020204030204" pitchFamily="49" charset="0"/>
              </a:rPr>
              <a:t>) { </a:t>
            </a:r>
            <a:r>
              <a:rPr lang="en-US" b="1" dirty="0" err="1">
                <a:solidFill>
                  <a:srgbClr val="7F0055"/>
                </a:solidFill>
                <a:latin typeface="Consolas" panose="020B0609020204030204" pitchFamily="49" charset="0"/>
              </a:rPr>
              <a:t>this</a:t>
            </a:r>
            <a:r>
              <a:rPr lang="en-US" dirty="0" err="1">
                <a:solidFill>
                  <a:srgbClr val="000000"/>
                </a:solidFill>
                <a:latin typeface="Consolas" panose="020B0609020204030204" pitchFamily="49" charset="0"/>
              </a:rPr>
              <a:t>.</a:t>
            </a:r>
            <a:r>
              <a:rPr lang="en-US" dirty="0" err="1">
                <a:solidFill>
                  <a:srgbClr val="0000C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age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EncapsuleMain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p:txBody>
      </p:sp>
      <p:sp>
        <p:nvSpPr>
          <p:cNvPr id="5" name="Rectangle 4"/>
          <p:cNvSpPr/>
          <p:nvPr/>
        </p:nvSpPr>
        <p:spPr>
          <a:xfrm>
            <a:off x="6096000" y="1045598"/>
            <a:ext cx="6096000" cy="4801314"/>
          </a:xfrm>
          <a:prstGeom prst="rect">
            <a:avLst/>
          </a:prstGeom>
        </p:spPr>
        <p:txBody>
          <a:bodyPr>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person object created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Person </a:t>
            </a:r>
            <a:r>
              <a:rPr lang="en-US" dirty="0" err="1">
                <a:solidFill>
                  <a:srgbClr val="6A3E3E"/>
                </a:solidFill>
                <a:latin typeface="Consolas" panose="020B0609020204030204" pitchFamily="49" charset="0"/>
              </a:rPr>
              <a:t>person</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Person();</a:t>
            </a:r>
          </a:p>
          <a:p>
            <a:r>
              <a:rPr lang="en-US" dirty="0" err="1">
                <a:solidFill>
                  <a:srgbClr val="6A3E3E"/>
                </a:solidFill>
                <a:latin typeface="Consolas" panose="020B0609020204030204" pitchFamily="49" charset="0"/>
              </a:rPr>
              <a:t>person</a:t>
            </a:r>
            <a:r>
              <a:rPr lang="en-US" dirty="0" err="1">
                <a:solidFill>
                  <a:srgbClr val="000000"/>
                </a:solidFill>
                <a:latin typeface="Consolas" panose="020B0609020204030204" pitchFamily="49" charset="0"/>
              </a:rPr>
              <a:t>.setName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"John"</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person</a:t>
            </a:r>
            <a:r>
              <a:rPr lang="en-US" dirty="0" err="1">
                <a:solidFill>
                  <a:srgbClr val="000000"/>
                </a:solidFill>
                <a:latin typeface="Consolas" panose="020B0609020204030204" pitchFamily="49" charset="0"/>
              </a:rPr>
              <a:t>.setAge</a:t>
            </a:r>
            <a:r>
              <a:rPr lang="en-US" dirty="0">
                <a:solidFill>
                  <a:srgbClr val="000000"/>
                </a:solidFill>
                <a:latin typeface="Consolas" panose="020B0609020204030204" pitchFamily="49" charset="0"/>
              </a:rPr>
              <a:t>(30);</a:t>
            </a:r>
          </a:p>
          <a:p>
            <a:r>
              <a:rPr lang="en-US" dirty="0">
                <a:solidFill>
                  <a:srgbClr val="3F7F5F"/>
                </a:solidFill>
                <a:latin typeface="Consolas" panose="020B0609020204030204" pitchFamily="49" charset="0"/>
              </a:rPr>
              <a:t>// Using methods to get the values from the</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variables</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"Name: "</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person</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"Age: "</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person</a:t>
            </a:r>
            <a:r>
              <a:rPr lang="en-US" dirty="0" err="1">
                <a:solidFill>
                  <a:srgbClr val="000000"/>
                </a:solidFill>
                <a:latin typeface="Consolas" panose="020B0609020204030204" pitchFamily="49" charset="0"/>
              </a:rPr>
              <a:t>.getAge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46022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309" y="335846"/>
            <a:ext cx="11277600" cy="5027017"/>
          </a:xfrm>
          <a:prstGeom prst="rect">
            <a:avLst/>
          </a:prstGeom>
        </p:spPr>
        <p:txBody>
          <a:bodyPr wrap="square">
            <a:spAutoFit/>
          </a:bodyPr>
          <a:lstStyle/>
          <a:p>
            <a:pPr algn="just" fontAlgn="base">
              <a:lnSpc>
                <a:spcPct val="150000"/>
              </a:lnSpc>
            </a:pPr>
            <a:r>
              <a:rPr lang="en-US" b="1" dirty="0">
                <a:solidFill>
                  <a:srgbClr val="273239"/>
                </a:solidFill>
                <a:latin typeface="Nunito"/>
              </a:rPr>
              <a:t>Encapsulation</a:t>
            </a:r>
            <a:r>
              <a:rPr lang="en-US" dirty="0">
                <a:solidFill>
                  <a:srgbClr val="273239"/>
                </a:solidFill>
                <a:latin typeface="Nunito"/>
              </a:rPr>
              <a:t> is defined as the wrapping up of data under a single unit. It is the mechanism that binds together code and the data it manipulates. Another way to think about encapsulation is, that it is a protective shield that prevents the data from being accessed by the code outside this shield. </a:t>
            </a:r>
          </a:p>
          <a:p>
            <a:pPr algn="just" fontAlgn="base">
              <a:lnSpc>
                <a:spcPct val="150000"/>
              </a:lnSpc>
              <a:buFont typeface="Arial" panose="020B0604020202020204" pitchFamily="34" charset="0"/>
              <a:buChar char="•"/>
            </a:pPr>
            <a:r>
              <a:rPr lang="en-US" dirty="0">
                <a:solidFill>
                  <a:srgbClr val="273239"/>
                </a:solidFill>
                <a:latin typeface="Nunito"/>
              </a:rPr>
              <a:t>Technically in encapsulation, the variables or data of a class is hidden from any other class and can be accessed only through any member function of its own class in which it is declared.</a:t>
            </a:r>
          </a:p>
          <a:p>
            <a:pPr algn="just" fontAlgn="base">
              <a:lnSpc>
                <a:spcPct val="150000"/>
              </a:lnSpc>
              <a:buFont typeface="Arial" panose="020B0604020202020204" pitchFamily="34" charset="0"/>
              <a:buChar char="•"/>
            </a:pPr>
            <a:r>
              <a:rPr lang="en-US" dirty="0">
                <a:solidFill>
                  <a:srgbClr val="273239"/>
                </a:solidFill>
                <a:latin typeface="Nunito"/>
              </a:rPr>
              <a:t>As in encapsulation, the data in a class is hidden from other classes using the data hiding concept which is achieved by making the members or methods of a class private, and the class is exposed to the end-user or the world without providing any details behind implementation using the abstraction concept, so it is also known as a </a:t>
            </a:r>
            <a:r>
              <a:rPr lang="en-US" b="1" dirty="0">
                <a:solidFill>
                  <a:srgbClr val="273239"/>
                </a:solidFill>
                <a:latin typeface="Nunito"/>
              </a:rPr>
              <a:t>combination of data-hiding and abstraction</a:t>
            </a:r>
            <a:r>
              <a:rPr lang="en-US" dirty="0">
                <a:solidFill>
                  <a:srgbClr val="273239"/>
                </a:solidFill>
                <a:latin typeface="Nunito"/>
              </a:rPr>
              <a:t>.</a:t>
            </a:r>
          </a:p>
          <a:p>
            <a:pPr algn="just" fontAlgn="base">
              <a:lnSpc>
                <a:spcPct val="150000"/>
              </a:lnSpc>
              <a:buFont typeface="Arial" panose="020B0604020202020204" pitchFamily="34" charset="0"/>
              <a:buChar char="•"/>
            </a:pPr>
            <a:r>
              <a:rPr lang="en-US" dirty="0">
                <a:solidFill>
                  <a:srgbClr val="273239"/>
                </a:solidFill>
                <a:latin typeface="Nunito"/>
              </a:rPr>
              <a:t>Encapsulation can be achieved by Declaring all the variables in the class as private and writing public methods in the class to set and get the values of variables.</a:t>
            </a:r>
          </a:p>
          <a:p>
            <a:pPr algn="just" fontAlgn="base">
              <a:lnSpc>
                <a:spcPct val="150000"/>
              </a:lnSpc>
              <a:buFont typeface="Arial" panose="020B0604020202020204" pitchFamily="34" charset="0"/>
              <a:buChar char="•"/>
            </a:pPr>
            <a:r>
              <a:rPr lang="en-US" dirty="0">
                <a:solidFill>
                  <a:srgbClr val="273239"/>
                </a:solidFill>
                <a:latin typeface="Nunito"/>
              </a:rPr>
              <a:t>It is more defined with the setter and getter method.</a:t>
            </a:r>
            <a:endParaRPr lang="en-US" b="0" i="0" dirty="0">
              <a:solidFill>
                <a:srgbClr val="273239"/>
              </a:solidFill>
              <a:effectLst/>
              <a:latin typeface="Nunito"/>
            </a:endParaRPr>
          </a:p>
        </p:txBody>
      </p:sp>
    </p:spTree>
    <p:extLst>
      <p:ext uri="{BB962C8B-B14F-4D97-AF65-F5344CB8AC3E}">
        <p14:creationId xmlns:p14="http://schemas.microsoft.com/office/powerpoint/2010/main" val="2788228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5975" y="538162"/>
            <a:ext cx="8020050" cy="5781675"/>
          </a:xfrm>
          <a:prstGeom prst="rect">
            <a:avLst/>
          </a:prstGeom>
        </p:spPr>
      </p:pic>
    </p:spTree>
    <p:extLst>
      <p:ext uri="{BB962C8B-B14F-4D97-AF65-F5344CB8AC3E}">
        <p14:creationId xmlns:p14="http://schemas.microsoft.com/office/powerpoint/2010/main" val="2368270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1223" y="203874"/>
            <a:ext cx="11059886" cy="1754326"/>
          </a:xfrm>
          <a:prstGeom prst="rect">
            <a:avLst/>
          </a:prstGeom>
        </p:spPr>
        <p:txBody>
          <a:bodyPr wrap="square">
            <a:spAutoFit/>
          </a:bodyPr>
          <a:lstStyle/>
          <a:p>
            <a:pPr algn="just"/>
            <a:r>
              <a:rPr lang="en-US" dirty="0">
                <a:solidFill>
                  <a:srgbClr val="1D1D27"/>
                </a:solidFill>
                <a:latin typeface="Times New Roman" panose="02020603050405020304" pitchFamily="18" charset="0"/>
                <a:cs typeface="Times New Roman" panose="02020603050405020304" pitchFamily="18" charset="0"/>
              </a:rPr>
              <a:t>Polymorphism in Java</a:t>
            </a:r>
          </a:p>
          <a:p>
            <a:pPr algn="just"/>
            <a:r>
              <a:rPr lang="en-US" b="1" dirty="0">
                <a:solidFill>
                  <a:srgbClr val="2B2A29"/>
                </a:solidFill>
                <a:latin typeface="Times New Roman" panose="02020603050405020304" pitchFamily="18" charset="0"/>
                <a:cs typeface="Times New Roman" panose="02020603050405020304" pitchFamily="18" charset="0"/>
              </a:rPr>
              <a:t>Polymorphism in Java</a:t>
            </a:r>
            <a:r>
              <a:rPr lang="en-US" dirty="0">
                <a:solidFill>
                  <a:srgbClr val="2B2A29"/>
                </a:solidFill>
                <a:latin typeface="Times New Roman" panose="02020603050405020304" pitchFamily="18" charset="0"/>
                <a:cs typeface="Times New Roman" panose="02020603050405020304" pitchFamily="18" charset="0"/>
              </a:rPr>
              <a:t> is a concept by which we can perform a </a:t>
            </a:r>
            <a:r>
              <a:rPr lang="en-US" i="1" dirty="0">
                <a:solidFill>
                  <a:srgbClr val="2B2A29"/>
                </a:solidFill>
                <a:latin typeface="Times New Roman" panose="02020603050405020304" pitchFamily="18" charset="0"/>
                <a:cs typeface="Times New Roman" panose="02020603050405020304" pitchFamily="18" charset="0"/>
              </a:rPr>
              <a:t>single action in different ways</a:t>
            </a:r>
            <a:r>
              <a:rPr lang="en-US" dirty="0">
                <a:solidFill>
                  <a:srgbClr val="2B2A29"/>
                </a:solidFill>
                <a:latin typeface="Times New Roman" panose="02020603050405020304" pitchFamily="18" charset="0"/>
                <a:cs typeface="Times New Roman" panose="02020603050405020304" pitchFamily="18" charset="0"/>
              </a:rPr>
              <a:t>. Polymorphism is derived from 2 Greek words: poly and morphs. The word "poly" means many and "morphs" means forms. So polymorphism means many forms.</a:t>
            </a:r>
          </a:p>
          <a:p>
            <a:pPr algn="just"/>
            <a:r>
              <a:rPr lang="en-US" dirty="0">
                <a:solidFill>
                  <a:srgbClr val="2B2A29"/>
                </a:solidFill>
                <a:latin typeface="Times New Roman" panose="02020603050405020304" pitchFamily="18" charset="0"/>
                <a:cs typeface="Times New Roman" panose="02020603050405020304" pitchFamily="18" charset="0"/>
              </a:rPr>
              <a:t>There are two types of polymorphism in Java: compile-time polymorphism and runtime polymorphism. We can perform polymorphism in java by method overloading and method overriding.</a:t>
            </a:r>
            <a:endParaRPr lang="en-US" b="0" i="0" dirty="0">
              <a:solidFill>
                <a:srgbClr val="2B2A29"/>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531222" y="2544803"/>
            <a:ext cx="11138263" cy="2031325"/>
          </a:xfrm>
          <a:prstGeom prst="rect">
            <a:avLst/>
          </a:prstGeom>
        </p:spPr>
        <p:txBody>
          <a:bodyPr wrap="square">
            <a:spAutoFit/>
          </a:bodyPr>
          <a:lstStyle/>
          <a:p>
            <a:pPr algn="just" fontAlgn="base"/>
            <a:r>
              <a:rPr lang="en-US" b="1" dirty="0">
                <a:solidFill>
                  <a:srgbClr val="273239"/>
                </a:solidFill>
                <a:latin typeface="Times New Roman" panose="02020603050405020304" pitchFamily="18" charset="0"/>
                <a:cs typeface="Times New Roman" panose="02020603050405020304" pitchFamily="18" charset="0"/>
              </a:rPr>
              <a:t>Types of Java Polymorphism</a:t>
            </a:r>
          </a:p>
          <a:p>
            <a:pPr algn="just" fontAlgn="base"/>
            <a:r>
              <a:rPr lang="en-US" dirty="0">
                <a:solidFill>
                  <a:srgbClr val="273239"/>
                </a:solidFill>
                <a:latin typeface="Times New Roman" panose="02020603050405020304" pitchFamily="18" charset="0"/>
                <a:cs typeface="Times New Roman" panose="02020603050405020304" pitchFamily="18" charset="0"/>
              </a:rPr>
              <a:t>In Java Polymorphism is mainly divided into two types: </a:t>
            </a:r>
          </a:p>
          <a:p>
            <a:pPr algn="just" fontAlgn="base">
              <a:buFont typeface="Arial" panose="020B0604020202020204" pitchFamily="34" charset="0"/>
              <a:buChar char="•"/>
            </a:pPr>
            <a:r>
              <a:rPr lang="en-US" b="1" dirty="0">
                <a:solidFill>
                  <a:srgbClr val="273239"/>
                </a:solidFill>
                <a:latin typeface="Times New Roman" panose="02020603050405020304" pitchFamily="18" charset="0"/>
                <a:cs typeface="Times New Roman" panose="02020603050405020304" pitchFamily="18" charset="0"/>
              </a:rPr>
              <a:t>Compile-time Polymorphism</a:t>
            </a:r>
            <a:endParaRPr lang="en-US" dirty="0">
              <a:solidFill>
                <a:srgbClr val="273239"/>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1" dirty="0">
                <a:solidFill>
                  <a:srgbClr val="273239"/>
                </a:solidFill>
                <a:latin typeface="Times New Roman" panose="02020603050405020304" pitchFamily="18" charset="0"/>
                <a:cs typeface="Times New Roman" panose="02020603050405020304" pitchFamily="18" charset="0"/>
              </a:rPr>
              <a:t>Runtime Polymorphism</a:t>
            </a:r>
            <a:endParaRPr lang="en-US" dirty="0">
              <a:solidFill>
                <a:srgbClr val="273239"/>
              </a:solidFill>
              <a:latin typeface="Times New Roman" panose="02020603050405020304" pitchFamily="18" charset="0"/>
              <a:cs typeface="Times New Roman" panose="02020603050405020304" pitchFamily="18" charset="0"/>
            </a:endParaRPr>
          </a:p>
          <a:p>
            <a:pPr algn="just" fontAlgn="base"/>
            <a:r>
              <a:rPr lang="en-US" b="1" dirty="0">
                <a:solidFill>
                  <a:srgbClr val="273239"/>
                </a:solidFill>
                <a:latin typeface="Times New Roman" panose="02020603050405020304" pitchFamily="18" charset="0"/>
                <a:cs typeface="Times New Roman" panose="02020603050405020304" pitchFamily="18" charset="0"/>
              </a:rPr>
              <a:t>Compile-Time Polymorphism in Java</a:t>
            </a:r>
          </a:p>
          <a:p>
            <a:pPr algn="just" fontAlgn="base"/>
            <a:r>
              <a:rPr lang="en-US" dirty="0">
                <a:solidFill>
                  <a:srgbClr val="273239"/>
                </a:solidFill>
                <a:latin typeface="Times New Roman" panose="02020603050405020304" pitchFamily="18" charset="0"/>
                <a:cs typeface="Times New Roman" panose="02020603050405020304" pitchFamily="18" charset="0"/>
              </a:rPr>
              <a:t>It is also known as static polymorphism. This type of polymorphism is achieved by function overloading or operator overloading. </a:t>
            </a:r>
            <a:endParaRPr lang="en-US"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4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992" y="303712"/>
            <a:ext cx="10439400" cy="4648200"/>
          </a:xfrm>
          <a:prstGeom prst="rect">
            <a:avLst/>
          </a:prstGeom>
        </p:spPr>
      </p:pic>
    </p:spTree>
    <p:extLst>
      <p:ext uri="{BB962C8B-B14F-4D97-AF65-F5344CB8AC3E}">
        <p14:creationId xmlns:p14="http://schemas.microsoft.com/office/powerpoint/2010/main" val="2787857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7392" y="157410"/>
            <a:ext cx="6312877" cy="6186309"/>
          </a:xfrm>
          <a:prstGeom prst="rect">
            <a:avLst/>
          </a:prstGeom>
        </p:spPr>
        <p:txBody>
          <a:bodyPr wrap="square">
            <a:spAutoFit/>
          </a:bodyPr>
          <a:lstStyle/>
          <a:p>
            <a:r>
              <a:rPr lang="en-US" dirty="0">
                <a:solidFill>
                  <a:srgbClr val="3F7F5F"/>
                </a:solidFill>
                <a:latin typeface="Consolas" panose="020B0609020204030204" pitchFamily="49" charset="0"/>
              </a:rPr>
              <a:t>//Method </a:t>
            </a:r>
            <a:r>
              <a:rPr lang="en-US" dirty="0" err="1">
                <a:solidFill>
                  <a:srgbClr val="3F7F5F"/>
                </a:solidFill>
                <a:latin typeface="Consolas" panose="020B0609020204030204" pitchFamily="49" charset="0"/>
              </a:rPr>
              <a:t>OverLoading</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Helper {</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Method with 2 integer parameters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Multiply(</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 Returns product of integer numbers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Multiply(</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 Returns product of integer numbers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Method 2</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With same name but with 2 double parameters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Multiply(</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3F7F5F"/>
                </a:solidFill>
                <a:latin typeface="Consolas" panose="020B0609020204030204" pitchFamily="49" charset="0"/>
              </a:rPr>
              <a:t>// Returns product of double numbers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5" name="Rectangle 4"/>
          <p:cNvSpPr/>
          <p:nvPr/>
        </p:nvSpPr>
        <p:spPr>
          <a:xfrm>
            <a:off x="5799992" y="852579"/>
            <a:ext cx="6096000" cy="4247317"/>
          </a:xfrm>
          <a:prstGeom prst="rect">
            <a:avLst/>
          </a:prstGeom>
        </p:spPr>
        <p:txBody>
          <a:bodyPr>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PolyMerphismMain</a:t>
            </a:r>
            <a:r>
              <a:rPr lang="en-US" dirty="0">
                <a:solidFill>
                  <a:srgbClr val="000000"/>
                </a:solidFill>
                <a:latin typeface="Consolas" panose="020B0609020204030204" pitchFamily="49" charset="0"/>
              </a:rPr>
              <a:t> {</a:t>
            </a:r>
          </a:p>
          <a:p>
            <a:endParaRPr lang="en-US" b="1" dirty="0" smtClean="0">
              <a:solidFill>
                <a:srgbClr val="7F0055"/>
              </a:solidFill>
              <a:latin typeface="Consolas" panose="020B0609020204030204" pitchFamily="49" charset="0"/>
            </a:endParaRPr>
          </a:p>
          <a:p>
            <a:r>
              <a:rPr lang="en-US" b="1" dirty="0" smtClean="0">
                <a:solidFill>
                  <a:srgbClr val="7F0055"/>
                </a:solidFill>
                <a:latin typeface="Consolas" panose="020B0609020204030204" pitchFamily="49" charset="0"/>
              </a:rPr>
              <a:t>public</a:t>
            </a:r>
            <a:r>
              <a:rPr lang="en-US"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Calling method by passing</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input as in arguments</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Helper.</a:t>
            </a:r>
            <a:r>
              <a:rPr lang="en-US" i="1" dirty="0" err="1">
                <a:solidFill>
                  <a:srgbClr val="000000"/>
                </a:solidFill>
                <a:latin typeface="Consolas" panose="020B0609020204030204" pitchFamily="49" charset="0"/>
              </a:rPr>
              <a:t>Multiply</a:t>
            </a:r>
            <a:r>
              <a:rPr lang="en-US" dirty="0">
                <a:solidFill>
                  <a:srgbClr val="000000"/>
                </a:solidFill>
                <a:latin typeface="Consolas" panose="020B0609020204030204" pitchFamily="49" charset="0"/>
              </a:rPr>
              <a:t>(2, 4 , 4));</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Helper.</a:t>
            </a:r>
            <a:r>
              <a:rPr lang="en-US" i="1" dirty="0" err="1">
                <a:solidFill>
                  <a:srgbClr val="000000"/>
                </a:solidFill>
                <a:latin typeface="Consolas" panose="020B0609020204030204" pitchFamily="49" charset="0"/>
              </a:rPr>
              <a:t>Multiply</a:t>
            </a:r>
            <a:r>
              <a:rPr lang="en-US" dirty="0">
                <a:solidFill>
                  <a:srgbClr val="000000"/>
                </a:solidFill>
                <a:latin typeface="Consolas" panose="020B0609020204030204" pitchFamily="49" charset="0"/>
              </a:rPr>
              <a:t>(5.5, 6.3));</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u="sng" dirty="0">
                <a:solidFill>
                  <a:srgbClr val="000000"/>
                </a:solidFill>
                <a:latin typeface="Consolas" panose="020B0609020204030204" pitchFamily="49" charset="0"/>
              </a:rPr>
              <a:t>2 - </a:t>
            </a:r>
            <a:r>
              <a:rPr lang="en-US" u="sng" dirty="0">
                <a:solidFill>
                  <a:srgbClr val="2A00FF"/>
                </a:solidFill>
                <a:latin typeface="Consolas" panose="020B0609020204030204" pitchFamily="49" charset="0"/>
              </a:rPr>
              <a:t>" 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95467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8" y="505322"/>
            <a:ext cx="10607040" cy="1569660"/>
          </a:xfrm>
          <a:prstGeom prst="rect">
            <a:avLst/>
          </a:prstGeom>
        </p:spPr>
        <p:txBody>
          <a:bodyPr wrap="square">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Method Overloading</a:t>
            </a:r>
          </a:p>
          <a:p>
            <a:pPr algn="just" fontAlgn="base"/>
            <a:r>
              <a:rPr lang="en-US" sz="2400" dirty="0">
                <a:solidFill>
                  <a:srgbClr val="273239"/>
                </a:solidFill>
                <a:latin typeface="Times New Roman" panose="02020603050405020304" pitchFamily="18" charset="0"/>
                <a:cs typeface="Times New Roman" panose="02020603050405020304" pitchFamily="18" charset="0"/>
              </a:rPr>
              <a:t>When there are multiple functions with the same name but different parameters then these functions are said to be </a:t>
            </a:r>
            <a:r>
              <a:rPr lang="en-US" sz="2400" b="1" dirty="0">
                <a:solidFill>
                  <a:srgbClr val="273239"/>
                </a:solidFill>
                <a:latin typeface="Times New Roman" panose="02020603050405020304" pitchFamily="18" charset="0"/>
                <a:cs typeface="Times New Roman" panose="02020603050405020304" pitchFamily="18" charset="0"/>
              </a:rPr>
              <a:t>overloaded</a:t>
            </a:r>
            <a:r>
              <a:rPr lang="en-US" sz="2400" dirty="0">
                <a:solidFill>
                  <a:srgbClr val="273239"/>
                </a:solidFill>
                <a:latin typeface="Times New Roman" panose="02020603050405020304" pitchFamily="18" charset="0"/>
                <a:cs typeface="Times New Roman" panose="02020603050405020304" pitchFamily="18" charset="0"/>
              </a:rPr>
              <a:t>. Functions can be overloaded by changes in the number of arguments or/and a change in the type of arguments</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383176" y="2361924"/>
            <a:ext cx="11321143" cy="2308324"/>
          </a:xfrm>
          <a:prstGeom prst="rect">
            <a:avLst/>
          </a:prstGeom>
        </p:spPr>
        <p:txBody>
          <a:bodyPr wrap="square">
            <a:spAutoFit/>
          </a:bodyPr>
          <a:lstStyle/>
          <a:p>
            <a:pPr algn="just" fontAlgn="base"/>
            <a:r>
              <a:rPr lang="en-US" sz="2400" u="sng" dirty="0">
                <a:solidFill>
                  <a:srgbClr val="273239"/>
                </a:solidFill>
                <a:latin typeface="Times New Roman" panose="02020603050405020304" pitchFamily="18" charset="0"/>
                <a:cs typeface="Times New Roman" panose="02020603050405020304" pitchFamily="18" charset="0"/>
                <a:hlinkClick r:id="rId2"/>
              </a:rPr>
              <a:t>Runtime Polymorphism in Java</a:t>
            </a:r>
            <a:endParaRPr lang="en-US" sz="2400" b="1" dirty="0">
              <a:solidFill>
                <a:srgbClr val="273239"/>
              </a:solidFill>
              <a:latin typeface="Times New Roman" panose="02020603050405020304" pitchFamily="18" charset="0"/>
              <a:cs typeface="Times New Roman" panose="02020603050405020304" pitchFamily="18" charset="0"/>
            </a:endParaRPr>
          </a:p>
          <a:p>
            <a:pPr algn="just" fontAlgn="base"/>
            <a:r>
              <a:rPr lang="en-US" sz="2400" dirty="0">
                <a:solidFill>
                  <a:srgbClr val="273239"/>
                </a:solidFill>
                <a:latin typeface="Times New Roman" panose="02020603050405020304" pitchFamily="18" charset="0"/>
                <a:cs typeface="Times New Roman" panose="02020603050405020304" pitchFamily="18" charset="0"/>
              </a:rPr>
              <a:t>It is also known as Dynamic Method Dispatch. It is a process in which a function call to the overridden method is resolved at Runtime. This type of polymorphism is achieved by Method Overriding. </a:t>
            </a:r>
            <a:r>
              <a:rPr lang="en-US" sz="2400" b="1" u="sng" dirty="0">
                <a:solidFill>
                  <a:srgbClr val="273239"/>
                </a:solidFill>
                <a:latin typeface="Times New Roman" panose="02020603050405020304" pitchFamily="18" charset="0"/>
                <a:cs typeface="Times New Roman" panose="02020603050405020304" pitchFamily="18" charset="0"/>
                <a:hlinkClick r:id="rId3"/>
              </a:rPr>
              <a:t>Method overriding</a:t>
            </a:r>
            <a:r>
              <a:rPr lang="en-US" sz="2400" dirty="0">
                <a:solidFill>
                  <a:srgbClr val="273239"/>
                </a:solidFill>
                <a:latin typeface="Times New Roman" panose="02020603050405020304" pitchFamily="18" charset="0"/>
                <a:cs typeface="Times New Roman" panose="02020603050405020304" pitchFamily="18" charset="0"/>
              </a:rPr>
              <a:t>, on the other hand, occurs when a derived class has a definition for one of the member functions of the base class. That base function is said to be </a:t>
            </a:r>
            <a:r>
              <a:rPr lang="en-US" sz="2400" b="1" dirty="0">
                <a:solidFill>
                  <a:srgbClr val="273239"/>
                </a:solidFill>
                <a:latin typeface="Times New Roman" panose="02020603050405020304" pitchFamily="18" charset="0"/>
                <a:cs typeface="Times New Roman" panose="02020603050405020304" pitchFamily="18" charset="0"/>
              </a:rPr>
              <a:t>overridden</a:t>
            </a:r>
            <a:r>
              <a:rPr lang="en-US" sz="2400" dirty="0">
                <a:solidFill>
                  <a:srgbClr val="273239"/>
                </a:solidFill>
                <a:latin typeface="Times New Roman" panose="02020603050405020304" pitchFamily="18" charset="0"/>
                <a:cs typeface="Times New Roman" panose="02020603050405020304" pitchFamily="18" charset="0"/>
              </a:rPr>
              <a:t>.</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09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913" y="75527"/>
            <a:ext cx="6096000" cy="6740307"/>
          </a:xfrm>
          <a:prstGeom prst="rect">
            <a:avLst/>
          </a:prstGeom>
        </p:spPr>
        <p:txBody>
          <a:bodyPr>
            <a:spAutoFit/>
          </a:bodyPr>
          <a:lstStyle/>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Parent {</a:t>
            </a: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Method of parent class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Print()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Print statement</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dirty="0" err="1" smtClean="0">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"parent class"</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Class 2</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Helper class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subclass1 </a:t>
            </a:r>
            <a:r>
              <a:rPr lang="en-US" b="1" dirty="0">
                <a:solidFill>
                  <a:srgbClr val="7F0055"/>
                </a:solidFill>
                <a:latin typeface="Consolas" panose="020B0609020204030204" pitchFamily="49" charset="0"/>
              </a:rPr>
              <a:t>extends</a:t>
            </a:r>
            <a:r>
              <a:rPr lang="en-US" dirty="0">
                <a:solidFill>
                  <a:srgbClr val="000000"/>
                </a:solidFill>
                <a:latin typeface="Consolas" panose="020B0609020204030204" pitchFamily="49" charset="0"/>
              </a:rPr>
              <a:t> Parent {</a:t>
            </a: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Method</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Print() {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"Child subclass1"</a:t>
            </a:r>
            <a:r>
              <a:rPr lang="en-US"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Helper class</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subclass2 </a:t>
            </a:r>
            <a:r>
              <a:rPr lang="en-US" b="1" dirty="0">
                <a:solidFill>
                  <a:srgbClr val="7F0055"/>
                </a:solidFill>
                <a:latin typeface="Consolas" panose="020B0609020204030204" pitchFamily="49" charset="0"/>
              </a:rPr>
              <a:t>extends</a:t>
            </a:r>
            <a:r>
              <a:rPr lang="en-US" dirty="0">
                <a:solidFill>
                  <a:srgbClr val="000000"/>
                </a:solidFill>
                <a:latin typeface="Consolas" panose="020B0609020204030204" pitchFamily="49" charset="0"/>
              </a:rPr>
              <a:t> Parent {</a:t>
            </a: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Method</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Print()</a:t>
            </a:r>
          </a:p>
          <a:p>
            <a:r>
              <a:rPr lang="en-US" dirty="0">
                <a:solidFill>
                  <a:srgbClr val="000000"/>
                </a:solidFill>
                <a:latin typeface="Consolas" panose="020B0609020204030204" pitchFamily="49" charset="0"/>
              </a:rPr>
              <a:t>{</a:t>
            </a:r>
          </a:p>
          <a:p>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Print statement</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"Child subclass2"</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5" name="Rectangle 4"/>
          <p:cNvSpPr/>
          <p:nvPr/>
        </p:nvSpPr>
        <p:spPr>
          <a:xfrm>
            <a:off x="5632939" y="768024"/>
            <a:ext cx="6096000" cy="5355312"/>
          </a:xfrm>
          <a:prstGeom prst="rect">
            <a:avLst/>
          </a:prstGeom>
        </p:spPr>
        <p:txBody>
          <a:bodyPr>
            <a:spAutoFit/>
          </a:bodyPr>
          <a:lstStyle/>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PolyMorPhOverRiding</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main(String[] </a:t>
            </a:r>
            <a:r>
              <a:rPr lang="en-US" dirty="0" err="1">
                <a:solidFill>
                  <a:srgbClr val="6A3E3E"/>
                </a:solidFill>
                <a:latin typeface="Consolas" panose="020B0609020204030204" pitchFamily="49" charset="0"/>
              </a:rPr>
              <a:t>args</a:t>
            </a:r>
            <a:r>
              <a:rPr lang="en-US" dirty="0">
                <a:solidFill>
                  <a:srgbClr val="000000"/>
                </a:solidFill>
                <a:latin typeface="Consolas" panose="020B0609020204030204" pitchFamily="49" charset="0"/>
              </a:rPr>
              <a:t>) {</a:t>
            </a:r>
          </a:p>
          <a:p>
            <a:r>
              <a:rPr lang="en-US" dirty="0">
                <a:solidFill>
                  <a:srgbClr val="3F7F5F"/>
                </a:solidFill>
                <a:latin typeface="Consolas" panose="020B0609020204030204" pitchFamily="49" charset="0"/>
              </a:rPr>
              <a:t>// </a:t>
            </a:r>
            <a:r>
              <a:rPr lang="en-US" b="1" dirty="0">
                <a:solidFill>
                  <a:srgbClr val="7F9FBF"/>
                </a:solidFill>
                <a:latin typeface="Consolas" panose="020B0609020204030204" pitchFamily="49" charset="0"/>
              </a:rPr>
              <a:t>TODO</a:t>
            </a:r>
            <a:r>
              <a:rPr lang="en-US" dirty="0">
                <a:solidFill>
                  <a:srgbClr val="3F7F5F"/>
                </a:solidFill>
                <a:latin typeface="Consolas" panose="020B0609020204030204" pitchFamily="49" charset="0"/>
              </a:rPr>
              <a:t> Auto-generated method stub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Creating object of class 1</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Parent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smtClean="0">
                <a:solidFill>
                  <a:srgbClr val="3F7F5F"/>
                </a:solidFill>
                <a:latin typeface="Consolas" panose="020B0609020204030204" pitchFamily="49" charset="0"/>
              </a:rPr>
              <a:t>// </a:t>
            </a:r>
            <a:r>
              <a:rPr lang="en-US" dirty="0">
                <a:solidFill>
                  <a:srgbClr val="3F7F5F"/>
                </a:solidFill>
                <a:latin typeface="Consolas" panose="020B0609020204030204" pitchFamily="49" charset="0"/>
              </a:rPr>
              <a:t>Now we will be calling print methods</a:t>
            </a:r>
            <a:endParaRPr lang="en-US" dirty="0">
              <a:solidFill>
                <a:srgbClr val="000000"/>
              </a:solidFill>
              <a:latin typeface="Consolas" panose="020B0609020204030204" pitchFamily="49" charset="0"/>
            </a:endParaRPr>
          </a:p>
          <a:p>
            <a:r>
              <a:rPr lang="en-US" dirty="0">
                <a:solidFill>
                  <a:srgbClr val="3F7F5F"/>
                </a:solidFill>
                <a:latin typeface="Consolas" panose="020B0609020204030204" pitchFamily="49" charset="0"/>
              </a:rPr>
              <a:t>// inside main() method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smtClean="0">
                <a:solidFill>
                  <a:srgbClr val="6A3E3E"/>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Parent();</a:t>
            </a:r>
          </a:p>
          <a:p>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.Print</a:t>
            </a:r>
            <a:r>
              <a:rPr lang="en-US"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subclass1();</a:t>
            </a:r>
          </a:p>
          <a:p>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.Print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smtClean="0">
                <a:solidFill>
                  <a:srgbClr val="6A3E3E"/>
                </a:solidFill>
                <a:latin typeface="Consolas" panose="020B0609020204030204" pitchFamily="49" charset="0"/>
              </a:rPr>
              <a:t>a</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subclass2();</a:t>
            </a:r>
          </a:p>
          <a:p>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.Print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87119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88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494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09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57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371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190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91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059" y="292145"/>
            <a:ext cx="11572875" cy="3800475"/>
          </a:xfrm>
          <a:prstGeom prst="rect">
            <a:avLst/>
          </a:prstGeom>
        </p:spPr>
      </p:pic>
    </p:spTree>
    <p:extLst>
      <p:ext uri="{BB962C8B-B14F-4D97-AF65-F5344CB8AC3E}">
        <p14:creationId xmlns:p14="http://schemas.microsoft.com/office/powerpoint/2010/main" val="381187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164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083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057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63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18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091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1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075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00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52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304" y="130628"/>
            <a:ext cx="4479944" cy="646331"/>
          </a:xfrm>
          <a:prstGeom prst="rect">
            <a:avLst/>
          </a:prstGeom>
          <a:noFill/>
        </p:spPr>
        <p:txBody>
          <a:bodyPr wrap="none" rtlCol="0">
            <a:spAutoFit/>
          </a:bodyPr>
          <a:lstStyle/>
          <a:p>
            <a:r>
              <a:rPr lang="en-US" sz="3600" b="1" dirty="0">
                <a:solidFill>
                  <a:srgbClr val="32425C"/>
                </a:solidFill>
                <a:latin typeface="+mj-lt"/>
              </a:rPr>
              <a:t>Keyword and Identifiers</a:t>
            </a:r>
          </a:p>
        </p:txBody>
      </p:sp>
      <p:pic>
        <p:nvPicPr>
          <p:cNvPr id="3" name="Picture 2"/>
          <p:cNvPicPr>
            <a:picLocks noChangeAspect="1"/>
          </p:cNvPicPr>
          <p:nvPr/>
        </p:nvPicPr>
        <p:blipFill>
          <a:blip r:embed="rId2"/>
          <a:stretch>
            <a:fillRect/>
          </a:stretch>
        </p:blipFill>
        <p:spPr>
          <a:xfrm>
            <a:off x="330928" y="894155"/>
            <a:ext cx="10633164" cy="5210553"/>
          </a:xfrm>
          <a:prstGeom prst="rect">
            <a:avLst/>
          </a:prstGeom>
        </p:spPr>
      </p:pic>
    </p:spTree>
    <p:extLst>
      <p:ext uri="{BB962C8B-B14F-4D97-AF65-F5344CB8AC3E}">
        <p14:creationId xmlns:p14="http://schemas.microsoft.com/office/powerpoint/2010/main" val="3301867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769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744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028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41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147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113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360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780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796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971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465" y="464276"/>
            <a:ext cx="10877550" cy="4762500"/>
          </a:xfrm>
          <a:prstGeom prst="rect">
            <a:avLst/>
          </a:prstGeom>
        </p:spPr>
      </p:pic>
    </p:spTree>
    <p:extLst>
      <p:ext uri="{BB962C8B-B14F-4D97-AF65-F5344CB8AC3E}">
        <p14:creationId xmlns:p14="http://schemas.microsoft.com/office/powerpoint/2010/main" val="3649105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98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694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126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931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311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879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498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67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485775"/>
            <a:ext cx="11153775" cy="5886450"/>
          </a:xfrm>
          <a:prstGeom prst="rect">
            <a:avLst/>
          </a:prstGeom>
        </p:spPr>
      </p:pic>
    </p:spTree>
    <p:extLst>
      <p:ext uri="{BB962C8B-B14F-4D97-AF65-F5344CB8AC3E}">
        <p14:creationId xmlns:p14="http://schemas.microsoft.com/office/powerpoint/2010/main" val="1652761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167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90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96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55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280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00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665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329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809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84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5073" y="403179"/>
            <a:ext cx="6667500" cy="6086475"/>
          </a:xfrm>
          <a:prstGeom prst="rect">
            <a:avLst/>
          </a:prstGeom>
        </p:spPr>
      </p:pic>
    </p:spTree>
    <p:extLst>
      <p:ext uri="{BB962C8B-B14F-4D97-AF65-F5344CB8AC3E}">
        <p14:creationId xmlns:p14="http://schemas.microsoft.com/office/powerpoint/2010/main" val="1928998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06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901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48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059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366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27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872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305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0066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17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714</Words>
  <Application>Microsoft Office PowerPoint</Application>
  <PresentationFormat>Widescreen</PresentationFormat>
  <Paragraphs>303</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Calibri Light</vt:lpstr>
      <vt:lpstr>Consolas</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Ashraf</dc:creator>
  <cp:lastModifiedBy>Muhammad Ashraf</cp:lastModifiedBy>
  <cp:revision>14</cp:revision>
  <dcterms:created xsi:type="dcterms:W3CDTF">2024-10-02T09:03:10Z</dcterms:created>
  <dcterms:modified xsi:type="dcterms:W3CDTF">2024-10-17T11:31:38Z</dcterms:modified>
</cp:coreProperties>
</file>